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sldIdLst>
    <p:sldId id="256" r:id="rId5"/>
    <p:sldId id="258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400"/>
    <a:srgbClr val="B1B1B1"/>
    <a:srgbClr val="231F20"/>
    <a:srgbClr val="2112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A20C4E-FC92-3742-D20D-361DFC496D14}" v="4" dt="2025-03-24T13:36:54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3"/>
    <p:restoredTop sz="96327"/>
  </p:normalViewPr>
  <p:slideViewPr>
    <p:cSldViewPr snapToGrid="0" snapToObjects="1">
      <p:cViewPr varScale="1">
        <p:scale>
          <a:sx n="80" d="100"/>
          <a:sy n="80" d="100"/>
        </p:scale>
        <p:origin x="120" y="18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F3216-496B-C24F-8EEA-5229B66BF018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BD3FE-FD69-6A46-BCF3-E4C2E88D6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92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8718-F25B-76BE-520F-88169868D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671" y="2931090"/>
            <a:ext cx="11110587" cy="2875659"/>
          </a:xfrm>
        </p:spPr>
        <p:txBody>
          <a:bodyPr anchor="ctr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AE06D4-6ED8-7F0F-F464-464B5F3A8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671" y="5937337"/>
            <a:ext cx="11110587" cy="47285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3232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5C34-C46E-EE25-4EA0-CE4C575DC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0DD66-90B1-F888-7AC2-B692232A3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73DF5-AE40-F3D9-3C15-DB102FBBF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623F-6144-D942-89E1-D529FCD01FF9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7D7FD-74F0-DD79-296D-B622F7359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57F80-F576-BBA1-E736-6647A8E7D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380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2EFA81-B887-A847-A5C9-A2C08FD25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7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6BBC8-BCD6-568C-91CD-0695EFB7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00421-B548-7628-279A-F662898D16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90688"/>
            <a:ext cx="10515600" cy="41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ue circle with a white symbol&#10;&#10;Description automatically generated">
            <a:extLst>
              <a:ext uri="{FF2B5EF4-FFF2-40B4-BE49-F238E27FC236}">
                <a16:creationId xmlns:a16="http://schemas.microsoft.com/office/drawing/2014/main" id="{5B69C264-5812-EE36-2E1B-CDFE626957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8150" y="5349875"/>
            <a:ext cx="11557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61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8ACAE-AFAF-80E3-6406-75066F163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671" y="513567"/>
            <a:ext cx="7778663" cy="4446739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secondary title page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004F0-F509-79E6-BA60-81579BAAF1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5989" y="5198301"/>
            <a:ext cx="7866345" cy="132775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secondary subtitle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3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8ACAE-AFAF-80E3-6406-75066F163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989" y="2773441"/>
            <a:ext cx="7778663" cy="75353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004F0-F509-79E6-BA60-81579BAAF1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5989" y="3971109"/>
            <a:ext cx="7866345" cy="255495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secondary subtitle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56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725A79-A116-2742-AE2D-6D76AFD3C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A213B-9172-F05A-1532-19C4E8CEC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788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540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/>
          </a:solidFill>
          <a:latin typeface="Urbanist Black" panose="020B0A04040200000203" pitchFamily="34" charset="77"/>
          <a:ea typeface="Urbanist Black" panose="020B0A04040200000203" pitchFamily="34" charset="77"/>
          <a:cs typeface="Urbanist Black" panose="020B0A04040200000203" pitchFamily="34" charset="77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54C8E8"/>
        </a:buClr>
        <a:buFont typeface="Arial" panose="020B0604020202020204" pitchFamily="34" charset="0"/>
        <a:buChar char="•"/>
        <a:defRPr sz="2800" b="0" i="0" kern="1200">
          <a:solidFill>
            <a:srgbClr val="231F20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54C8E8"/>
        </a:buClr>
        <a:buFont typeface="Arial" panose="020B0604020202020204" pitchFamily="34" charset="0"/>
        <a:buChar char="•"/>
        <a:defRPr sz="2400" b="0" i="0" kern="1200">
          <a:solidFill>
            <a:srgbClr val="231F20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54C8E8"/>
        </a:buClr>
        <a:buFont typeface="Arial" panose="020B0604020202020204" pitchFamily="34" charset="0"/>
        <a:buChar char="•"/>
        <a:defRPr sz="2000" b="0" i="0" kern="1200">
          <a:solidFill>
            <a:srgbClr val="231F20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54C8E8"/>
        </a:buClr>
        <a:buFont typeface="Arial" panose="020B0604020202020204" pitchFamily="34" charset="0"/>
        <a:buChar char="•"/>
        <a:defRPr sz="1800" b="0" i="0" kern="1200">
          <a:solidFill>
            <a:srgbClr val="231F20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54C8E8"/>
        </a:buClr>
        <a:buFont typeface="Arial" panose="020B0604020202020204" pitchFamily="34" charset="0"/>
        <a:buChar char="•"/>
        <a:defRPr sz="1800" b="0" i="0" kern="1200">
          <a:solidFill>
            <a:srgbClr val="231F20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20E5E-53BB-82A7-F02E-3D5A2C2544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Awards &amp; </a:t>
            </a:r>
            <a:r>
              <a:rPr lang="en-US" sz="7200" dirty="0"/>
              <a:t>Recognitions</a:t>
            </a:r>
          </a:p>
        </p:txBody>
      </p:sp>
    </p:spTree>
    <p:extLst>
      <p:ext uri="{BB962C8B-B14F-4D97-AF65-F5344CB8AC3E}">
        <p14:creationId xmlns:p14="http://schemas.microsoft.com/office/powerpoint/2010/main" val="464766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6058-716B-E7B5-4B67-C6228693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NAOME Fellows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38855-DD51-090E-5EC3-232732DCE216}"/>
              </a:ext>
            </a:extLst>
          </p:cNvPr>
          <p:cNvSpPr txBox="1"/>
          <p:nvPr/>
        </p:nvSpPr>
        <p:spPr>
          <a:xfrm>
            <a:off x="7938627" y="5187657"/>
            <a:ext cx="36899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Jennifer </a:t>
            </a:r>
            <a:r>
              <a:rPr lang="en-US" b="1" i="0" dirty="0" err="1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Hotzman</a:t>
            </a:r>
            <a: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, PhD</a:t>
            </a:r>
            <a:b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</a:br>
            <a:endParaRPr lang="en-US" sz="800" b="1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  <a:p>
            <a:r>
              <a:rPr lang="en-US" sz="1600" b="0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Idaho College of Osteopathic Medicine </a:t>
            </a:r>
            <a:br>
              <a:rPr lang="en-US" sz="1600" dirty="0"/>
            </a:br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Teaching and Evaluation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ED698-1830-81D1-BB33-DF8024A79B6B}"/>
              </a:ext>
            </a:extLst>
          </p:cNvPr>
          <p:cNvSpPr txBox="1"/>
          <p:nvPr/>
        </p:nvSpPr>
        <p:spPr>
          <a:xfrm>
            <a:off x="4287302" y="5187657"/>
            <a:ext cx="32209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Maria Barnes, PhD, MS</a:t>
            </a:r>
            <a:b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</a:br>
            <a:endParaRPr lang="en-US" sz="800" b="1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  <a:p>
            <a:r>
              <a:rPr lang="en-US" sz="1600" b="0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Des Moines University College of Osteopathic Medicine </a:t>
            </a:r>
            <a:br>
              <a:rPr lang="en-US" sz="1600" dirty="0"/>
            </a:br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Teaching and Evaluation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A67D5-5E1B-F621-9DE7-EB118B97751D}"/>
              </a:ext>
            </a:extLst>
          </p:cNvPr>
          <p:cNvSpPr txBox="1"/>
          <p:nvPr/>
        </p:nvSpPr>
        <p:spPr>
          <a:xfrm>
            <a:off x="401433" y="5187657"/>
            <a:ext cx="32209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Jacob Allgood, DO</a:t>
            </a:r>
            <a:b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</a:br>
            <a:endParaRPr lang="en-US" sz="800" b="1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  <a:p>
            <a:r>
              <a:rPr lang="en-US" sz="1600" b="0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A.T. Still University - School of Osteopathic Medicine in Arizona</a:t>
            </a:r>
          </a:p>
          <a:p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Teaching and Evaluation</a:t>
            </a:r>
          </a:p>
        </p:txBody>
      </p:sp>
      <p:pic>
        <p:nvPicPr>
          <p:cNvPr id="15" name="Picture 14" descr="A person with dark hair smiling&#10;&#10;AI-generated content may be incorrect.">
            <a:extLst>
              <a:ext uri="{FF2B5EF4-FFF2-40B4-BE49-F238E27FC236}">
                <a16:creationId xmlns:a16="http://schemas.microsoft.com/office/drawing/2014/main" id="{0FAD28F7-3739-E518-C1E1-4C7752050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052" y="1753931"/>
            <a:ext cx="2667405" cy="3218049"/>
          </a:xfrm>
          <a:prstGeom prst="rect">
            <a:avLst/>
          </a:prstGeom>
        </p:spPr>
      </p:pic>
      <p:pic>
        <p:nvPicPr>
          <p:cNvPr id="18" name="Picture 17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CD2F2467-071B-2757-50DF-4D4C02007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920" y="1750873"/>
            <a:ext cx="2667405" cy="3218049"/>
          </a:xfrm>
          <a:prstGeom prst="rect">
            <a:avLst/>
          </a:prstGeom>
        </p:spPr>
      </p:pic>
      <p:pic>
        <p:nvPicPr>
          <p:cNvPr id="19" name="Picture 18" descr="A person in a suit smiling&#10;&#10;AI-generated content may be incorrect.">
            <a:extLst>
              <a:ext uri="{FF2B5EF4-FFF2-40B4-BE49-F238E27FC236}">
                <a16:creationId xmlns:a16="http://schemas.microsoft.com/office/drawing/2014/main" id="{DC67EC40-A5D5-1246-7487-BF3CCB4ED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3" y="1750873"/>
            <a:ext cx="2667405" cy="3218049"/>
          </a:xfrm>
          <a:prstGeom prst="rect">
            <a:avLst/>
          </a:prstGeom>
        </p:spPr>
      </p:pic>
      <p:pic>
        <p:nvPicPr>
          <p:cNvPr id="20" name="Picture 19" descr="A blue circle with a white symbol on it&#10;&#10;Description automatically generated">
            <a:extLst>
              <a:ext uri="{FF2B5EF4-FFF2-40B4-BE49-F238E27FC236}">
                <a16:creationId xmlns:a16="http://schemas.microsoft.com/office/drawing/2014/main" id="{BA58BE52-E745-7091-698E-053EC0A70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6634" y="6019293"/>
            <a:ext cx="743967" cy="743967"/>
          </a:xfrm>
          <a:prstGeom prst="rect">
            <a:avLst/>
          </a:prstGeom>
        </p:spPr>
      </p:pic>
      <p:pic>
        <p:nvPicPr>
          <p:cNvPr id="4" name="Picture 3" descr="A person in a suit smiling&#10;&#10;AI-generated content may be incorrect.">
            <a:extLst>
              <a:ext uri="{FF2B5EF4-FFF2-40B4-BE49-F238E27FC236}">
                <a16:creationId xmlns:a16="http://schemas.microsoft.com/office/drawing/2014/main" id="{1EECCB6B-8D49-4657-98B2-B4C8AD5B7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3" y="1757011"/>
            <a:ext cx="2667405" cy="3218049"/>
          </a:xfrm>
          <a:prstGeom prst="rect">
            <a:avLst/>
          </a:prstGeom>
        </p:spPr>
      </p:pic>
      <p:pic>
        <p:nvPicPr>
          <p:cNvPr id="7" name="Picture 6" descr="A person with dark hair wearing a black shirt&#10;&#10;AI-generated content may be incorrect.">
            <a:extLst>
              <a:ext uri="{FF2B5EF4-FFF2-40B4-BE49-F238E27FC236}">
                <a16:creationId xmlns:a16="http://schemas.microsoft.com/office/drawing/2014/main" id="{A23579AC-A8D9-88B6-F21B-0CB3AF6DD0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059" y="1757011"/>
            <a:ext cx="2662318" cy="3211911"/>
          </a:xfrm>
          <a:prstGeom prst="rect">
            <a:avLst/>
          </a:prstGeom>
        </p:spPr>
      </p:pic>
      <p:pic>
        <p:nvPicPr>
          <p:cNvPr id="11" name="Picture 10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D01ABEB2-F021-C152-272F-F77B5F660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9921" y="1757011"/>
            <a:ext cx="2662318" cy="3211911"/>
          </a:xfrm>
          <a:prstGeom prst="rect">
            <a:avLst/>
          </a:prstGeom>
        </p:spPr>
      </p:pic>
      <p:pic>
        <p:nvPicPr>
          <p:cNvPr id="3" name="Picture 2" descr="A person wearing glasses and a floral shirt&#10;&#10;AI-generated content may be incorrect.">
            <a:extLst>
              <a:ext uri="{FF2B5EF4-FFF2-40B4-BE49-F238E27FC236}">
                <a16:creationId xmlns:a16="http://schemas.microsoft.com/office/drawing/2014/main" id="{2980949C-EC52-BD10-5A21-6D8F2E7D64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5394" y="1752907"/>
            <a:ext cx="2655632" cy="32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18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BDB4A-0AC7-BDB0-1C95-E7A86E7EC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F63D0-7628-2591-3610-8647F5A26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NAOME Fellows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E2D9C-E33A-389C-4024-87671D3ECB28}"/>
              </a:ext>
            </a:extLst>
          </p:cNvPr>
          <p:cNvSpPr txBox="1"/>
          <p:nvPr/>
        </p:nvSpPr>
        <p:spPr>
          <a:xfrm>
            <a:off x="1436913" y="5107127"/>
            <a:ext cx="420997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err="1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Tuoen</a:t>
            </a:r>
            <a: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 Liu, MD, PhD</a:t>
            </a:r>
          </a:p>
          <a:p>
            <a:br>
              <a:rPr lang="en-US" sz="800" dirty="0"/>
            </a:br>
            <a:r>
              <a:rPr lang="en-US" sz="1600" b="0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West Virginia School of Osteopathic Medicine</a:t>
            </a:r>
            <a:br>
              <a:rPr lang="en-US" sz="1600" dirty="0"/>
            </a:br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Teaching and Evaluation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6C8496-ED20-9108-2CF1-92359035A0DB}"/>
              </a:ext>
            </a:extLst>
          </p:cNvPr>
          <p:cNvSpPr txBox="1"/>
          <p:nvPr/>
        </p:nvSpPr>
        <p:spPr>
          <a:xfrm>
            <a:off x="5986968" y="5107127"/>
            <a:ext cx="43734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Edith Sperling, DPT, PhD</a:t>
            </a:r>
            <a:b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</a:br>
            <a:endParaRPr lang="en-US" sz="800" b="1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  <a:p>
            <a:r>
              <a:rPr lang="en-US" sz="1600" b="0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Western University of Health Sciences College of Osteopathic Medicine of the Pacific</a:t>
            </a:r>
            <a:br>
              <a:rPr lang="en-US" sz="1600" dirty="0"/>
            </a:br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Educational Research</a:t>
            </a:r>
            <a:endParaRPr lang="en-US" dirty="0"/>
          </a:p>
        </p:txBody>
      </p:sp>
      <p:pic>
        <p:nvPicPr>
          <p:cNvPr id="11" name="Picture 10" descr="A person with dark hair wearing a white shirt&#10;&#10;AI-generated content may be incorrect.">
            <a:extLst>
              <a:ext uri="{FF2B5EF4-FFF2-40B4-BE49-F238E27FC236}">
                <a16:creationId xmlns:a16="http://schemas.microsoft.com/office/drawing/2014/main" id="{B255B32A-C079-D17F-7EC8-99FF40CE8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201" y="1670343"/>
            <a:ext cx="2667405" cy="3218049"/>
          </a:xfrm>
          <a:prstGeom prst="rect">
            <a:avLst/>
          </a:prstGeom>
        </p:spPr>
      </p:pic>
      <p:pic>
        <p:nvPicPr>
          <p:cNvPr id="12" name="Picture 11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8CD62D42-EE59-7967-B2B6-E4E1988CB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3" y="1670343"/>
            <a:ext cx="2667405" cy="3218049"/>
          </a:xfrm>
          <a:prstGeom prst="rect">
            <a:avLst/>
          </a:prstGeom>
        </p:spPr>
      </p:pic>
      <p:pic>
        <p:nvPicPr>
          <p:cNvPr id="13" name="Picture 12" descr="A blue circle with a white symbol on it&#10;&#10;Description automatically generated">
            <a:extLst>
              <a:ext uri="{FF2B5EF4-FFF2-40B4-BE49-F238E27FC236}">
                <a16:creationId xmlns:a16="http://schemas.microsoft.com/office/drawing/2014/main" id="{E2FEE7FA-3E02-F59C-D48A-7B43D297F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634" y="6019293"/>
            <a:ext cx="743967" cy="743967"/>
          </a:xfrm>
          <a:prstGeom prst="rect">
            <a:avLst/>
          </a:prstGeom>
        </p:spPr>
      </p:pic>
      <p:pic>
        <p:nvPicPr>
          <p:cNvPr id="5" name="Picture 4" descr="A person in a white shirt&#10;&#10;AI-generated content may be incorrect.">
            <a:extLst>
              <a:ext uri="{FF2B5EF4-FFF2-40B4-BE49-F238E27FC236}">
                <a16:creationId xmlns:a16="http://schemas.microsoft.com/office/drawing/2014/main" id="{7D028AF6-A5D5-D6B5-89F2-79F1D2DB6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201" y="1670343"/>
            <a:ext cx="2667405" cy="3218049"/>
          </a:xfrm>
          <a:prstGeom prst="rect">
            <a:avLst/>
          </a:prstGeom>
        </p:spPr>
      </p:pic>
      <p:pic>
        <p:nvPicPr>
          <p:cNvPr id="8" name="Picture 7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BFF00329-19E0-A655-6DBE-1B5651FBF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003" y="1670343"/>
            <a:ext cx="2667405" cy="32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12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A0B3B-3AF3-20D8-D70E-9333F6C2F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087D1-89EA-57F8-72FC-3624A4A7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Renewed NAOME Fellows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B8501-3BA0-7EDE-D4BA-EAF659AEA6C9}"/>
              </a:ext>
            </a:extLst>
          </p:cNvPr>
          <p:cNvSpPr txBox="1"/>
          <p:nvPr/>
        </p:nvSpPr>
        <p:spPr>
          <a:xfrm>
            <a:off x="2241715" y="1934725"/>
            <a:ext cx="345757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Natasha Bray, DO</a:t>
            </a:r>
          </a:p>
          <a:p>
            <a:pPr algn="l" fontAlgn="base"/>
            <a:br>
              <a:rPr lang="en-US" sz="800" dirty="0"/>
            </a:br>
            <a:r>
              <a:rPr lang="en-US" sz="1600" b="0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Oklahoma State University Center for Health Sciences College of Osteopathic Medicine – Tahlequah</a:t>
            </a:r>
          </a:p>
          <a:p>
            <a:pPr algn="l" fontAlgn="base"/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Educational Leadership</a:t>
            </a:r>
            <a:endParaRPr lang="en-US" sz="1600" b="0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  <a:p>
            <a:pPr algn="l" fontAlgn="base"/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(2020-2025; 2025-2030)</a:t>
            </a:r>
            <a:endParaRPr lang="en-US" sz="1600" b="0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77981-77C5-D746-F25D-A500E05EDC74}"/>
              </a:ext>
            </a:extLst>
          </p:cNvPr>
          <p:cNvSpPr txBox="1"/>
          <p:nvPr/>
        </p:nvSpPr>
        <p:spPr>
          <a:xfrm>
            <a:off x="7510965" y="1951672"/>
            <a:ext cx="4633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Charles Finch, DO</a:t>
            </a:r>
            <a:b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</a:br>
            <a:endParaRPr lang="en-US" sz="800" b="1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  <a:p>
            <a:pPr algn="l" fontAlgn="base"/>
            <a:r>
              <a:rPr lang="en-US" sz="1600" b="0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Arizona College of Osteopathic Medicine of Midwestern University</a:t>
            </a:r>
          </a:p>
          <a:p>
            <a:pPr algn="l" fontAlgn="base"/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Educational Leadership</a:t>
            </a:r>
            <a:endParaRPr lang="en-US" sz="1600" b="0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  <a:p>
            <a:pPr algn="l" fontAlgn="base"/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(2020-2025; 2025-2030)</a:t>
            </a:r>
            <a:endParaRPr lang="en-US" sz="1600" b="0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A0524-E4AE-E2FB-AA55-E536EEA80695}"/>
              </a:ext>
            </a:extLst>
          </p:cNvPr>
          <p:cNvSpPr txBox="1"/>
          <p:nvPr/>
        </p:nvSpPr>
        <p:spPr>
          <a:xfrm>
            <a:off x="2241715" y="4080823"/>
            <a:ext cx="345757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David Fuller, DO</a:t>
            </a:r>
          </a:p>
          <a:p>
            <a:pPr algn="l" fontAlgn="base"/>
            <a:br>
              <a:rPr lang="en-US" sz="900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</a:br>
            <a:r>
              <a:rPr lang="en-US" sz="1600" b="0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Philadelphia College of Osteopathic Medicine</a:t>
            </a:r>
          </a:p>
          <a:p>
            <a:pPr algn="l" fontAlgn="base"/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Teaching Evaluation</a:t>
            </a:r>
            <a:endParaRPr lang="en-US" sz="1600" b="0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  <a:p>
            <a:pPr algn="l" fontAlgn="base"/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(2020-2025; 2025-2030)</a:t>
            </a:r>
            <a:endParaRPr lang="en-US" sz="1600" b="0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25359-83BE-3BB4-50EC-32DF4716DA71}"/>
              </a:ext>
            </a:extLst>
          </p:cNvPr>
          <p:cNvSpPr txBox="1"/>
          <p:nvPr/>
        </p:nvSpPr>
        <p:spPr>
          <a:xfrm>
            <a:off x="7460339" y="4076365"/>
            <a:ext cx="44629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Matthew Henry, PhD</a:t>
            </a:r>
            <a:endParaRPr lang="en-US" b="1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  <a:p>
            <a:pPr algn="l" fontAlgn="base"/>
            <a:br>
              <a:rPr lang="en-US" sz="800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</a:br>
            <a:r>
              <a:rPr lang="en-US" sz="1600" b="0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Des Moines University - College of Osteopathic Medicine</a:t>
            </a:r>
          </a:p>
          <a:p>
            <a:pPr algn="l" fontAlgn="base"/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Teaching and Evaluation</a:t>
            </a:r>
            <a:endParaRPr lang="en-US" sz="1600" b="0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  <a:p>
            <a:pPr algn="l" fontAlgn="base"/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(2010-2015; 2015-2020; 2020-2025; 2025-2030)</a:t>
            </a:r>
            <a:endParaRPr lang="en-US" sz="1600" b="0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</p:txBody>
      </p:sp>
      <p:pic>
        <p:nvPicPr>
          <p:cNvPr id="12" name="Picture 11" descr="A blue circle with a white symbol on it&#10;&#10;Description automatically generated">
            <a:extLst>
              <a:ext uri="{FF2B5EF4-FFF2-40B4-BE49-F238E27FC236}">
                <a16:creationId xmlns:a16="http://schemas.microsoft.com/office/drawing/2014/main" id="{7F207701-046B-C674-D563-CC9C25437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634" y="6019293"/>
            <a:ext cx="743967" cy="743967"/>
          </a:xfrm>
          <a:prstGeom prst="rect">
            <a:avLst/>
          </a:prstGeom>
        </p:spPr>
      </p:pic>
      <p:pic>
        <p:nvPicPr>
          <p:cNvPr id="21" name="Picture 20" descr="A person with short white hair&#10;&#10;AI-generated content may be incorrect.">
            <a:extLst>
              <a:ext uri="{FF2B5EF4-FFF2-40B4-BE49-F238E27FC236}">
                <a16:creationId xmlns:a16="http://schemas.microsoft.com/office/drawing/2014/main" id="{56554A43-0521-D092-E40D-C56223731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83" y="1923755"/>
            <a:ext cx="1247681" cy="1505245"/>
          </a:xfrm>
          <a:prstGeom prst="rect">
            <a:avLst/>
          </a:prstGeom>
        </p:spPr>
      </p:pic>
      <p:pic>
        <p:nvPicPr>
          <p:cNvPr id="22" name="Picture 21" descr="A person wearing a blue tie&#10;&#10;AI-generated content may be incorrect.">
            <a:extLst>
              <a:ext uri="{FF2B5EF4-FFF2-40B4-BE49-F238E27FC236}">
                <a16:creationId xmlns:a16="http://schemas.microsoft.com/office/drawing/2014/main" id="{97BA6A56-601A-DC62-5A65-76230C3CA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824" y="1923755"/>
            <a:ext cx="1247681" cy="1505245"/>
          </a:xfrm>
          <a:prstGeom prst="rect">
            <a:avLst/>
          </a:prstGeom>
        </p:spPr>
      </p:pic>
      <p:pic>
        <p:nvPicPr>
          <p:cNvPr id="23" name="Picture 22" descr="A person with a mustache smiling&#10;&#10;AI-generated content may be incorrect.">
            <a:extLst>
              <a:ext uri="{FF2B5EF4-FFF2-40B4-BE49-F238E27FC236}">
                <a16:creationId xmlns:a16="http://schemas.microsoft.com/office/drawing/2014/main" id="{D9E0816A-F8B9-06BC-0C09-02442CF8C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83" y="4080823"/>
            <a:ext cx="1224541" cy="1477328"/>
          </a:xfrm>
          <a:prstGeom prst="rect">
            <a:avLst/>
          </a:prstGeom>
        </p:spPr>
      </p:pic>
      <p:pic>
        <p:nvPicPr>
          <p:cNvPr id="24" name="Picture 23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594704E5-A98C-717A-07D3-0C4960A46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206" y="4076365"/>
            <a:ext cx="1247681" cy="1505245"/>
          </a:xfrm>
          <a:prstGeom prst="rect">
            <a:avLst/>
          </a:prstGeom>
        </p:spPr>
      </p:pic>
      <p:pic>
        <p:nvPicPr>
          <p:cNvPr id="7" name="Picture 6" descr="A person with short white hair&#10;&#10;AI-generated content may be incorrect.">
            <a:extLst>
              <a:ext uri="{FF2B5EF4-FFF2-40B4-BE49-F238E27FC236}">
                <a16:creationId xmlns:a16="http://schemas.microsoft.com/office/drawing/2014/main" id="{E4F18558-9A6F-7572-9A1B-5C49851F3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293" y="1923755"/>
            <a:ext cx="1247681" cy="1505245"/>
          </a:xfrm>
          <a:prstGeom prst="rect">
            <a:avLst/>
          </a:prstGeom>
        </p:spPr>
      </p:pic>
      <p:pic>
        <p:nvPicPr>
          <p:cNvPr id="9" name="Picture 8" descr="A person wearing a blue tie&#10;&#10;AI-generated content may be incorrect.">
            <a:extLst>
              <a:ext uri="{FF2B5EF4-FFF2-40B4-BE49-F238E27FC236}">
                <a16:creationId xmlns:a16="http://schemas.microsoft.com/office/drawing/2014/main" id="{65925A77-24DF-C68C-E292-BAFFFC702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8206" y="1934725"/>
            <a:ext cx="1256299" cy="1515642"/>
          </a:xfrm>
          <a:prstGeom prst="rect">
            <a:avLst/>
          </a:prstGeom>
        </p:spPr>
      </p:pic>
      <p:pic>
        <p:nvPicPr>
          <p:cNvPr id="13" name="Picture 12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8D8D750D-FA1C-2C67-D2DD-E1719CB31B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8206" y="4076365"/>
            <a:ext cx="1256299" cy="1515642"/>
          </a:xfrm>
          <a:prstGeom prst="rect">
            <a:avLst/>
          </a:prstGeom>
        </p:spPr>
      </p:pic>
      <p:pic>
        <p:nvPicPr>
          <p:cNvPr id="15" name="Picture 14" descr="A person with a mustache smiling&#10;&#10;AI-generated content may be incorrect.">
            <a:extLst>
              <a:ext uri="{FF2B5EF4-FFF2-40B4-BE49-F238E27FC236}">
                <a16:creationId xmlns:a16="http://schemas.microsoft.com/office/drawing/2014/main" id="{36853FBC-E307-0E51-E0D1-B44F87BAD5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995" y="4076365"/>
            <a:ext cx="1247681" cy="15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38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83D3B-4387-1A1E-2D65-59A7DAD69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77F0-00C6-0536-F430-A21B9AE00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Renewed NAOME Fellows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AB35A0-48DD-CEC2-E055-928F80BF5263}"/>
              </a:ext>
            </a:extLst>
          </p:cNvPr>
          <p:cNvSpPr txBox="1"/>
          <p:nvPr/>
        </p:nvSpPr>
        <p:spPr>
          <a:xfrm>
            <a:off x="2241715" y="1934725"/>
            <a:ext cx="345757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Diane Karius, PhD</a:t>
            </a:r>
          </a:p>
          <a:p>
            <a:pPr algn="l" fontAlgn="base"/>
            <a:br>
              <a:rPr lang="en-US" sz="800" dirty="0"/>
            </a:br>
            <a:r>
              <a:rPr lang="en-US" sz="1600" b="0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Kansas Health Science University - Kansas College of Osteopathic Medicine</a:t>
            </a:r>
          </a:p>
          <a:p>
            <a:pPr algn="l" fontAlgn="base"/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Teaching and Evaluation</a:t>
            </a:r>
            <a:endParaRPr lang="en-US" sz="1600" b="0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  <a:p>
            <a:pPr algn="l" fontAlgn="base"/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(2010-2015; 2015-2020; 2020-2025; 2025-2030)</a:t>
            </a:r>
            <a:endParaRPr lang="en-US" sz="1600" b="0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E5ABB-5D03-C66C-21DA-CE5DEAE554AA}"/>
              </a:ext>
            </a:extLst>
          </p:cNvPr>
          <p:cNvSpPr txBox="1"/>
          <p:nvPr/>
        </p:nvSpPr>
        <p:spPr>
          <a:xfrm>
            <a:off x="7510965" y="1951672"/>
            <a:ext cx="46332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Machelle Linsenmeyer, EdD</a:t>
            </a:r>
            <a:b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</a:br>
            <a:endParaRPr lang="en-US" sz="800" b="1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  <a:p>
            <a:pPr algn="l" fontAlgn="base"/>
            <a:r>
              <a:rPr lang="en-US" sz="1600" b="0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West Virginia School of Osteopathic Medicine</a:t>
            </a:r>
          </a:p>
          <a:p>
            <a:pPr algn="l" fontAlgn="base"/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Educational Leadership</a:t>
            </a:r>
            <a:endParaRPr lang="en-US" sz="1600" b="0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  <a:p>
            <a:pPr algn="l" fontAlgn="base"/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(2015-2020; 2020-2025; 2025-2030)</a:t>
            </a:r>
            <a:endParaRPr lang="en-US" sz="1600" b="0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F0097C-5369-D26F-916B-0282B1530543}"/>
              </a:ext>
            </a:extLst>
          </p:cNvPr>
          <p:cNvSpPr txBox="1"/>
          <p:nvPr/>
        </p:nvSpPr>
        <p:spPr>
          <a:xfrm>
            <a:off x="2241715" y="4080823"/>
            <a:ext cx="345757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Stacey Pierce-Talsma, DO, MS</a:t>
            </a:r>
          </a:p>
          <a:p>
            <a:pPr algn="l" fontAlgn="base"/>
            <a:br>
              <a:rPr lang="en-US" sz="900" b="1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</a:br>
            <a:r>
              <a:rPr lang="en-US" sz="1600" b="0" i="0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University of New England College of Osteopathic Medicine</a:t>
            </a:r>
          </a:p>
          <a:p>
            <a:pPr algn="l" fontAlgn="base"/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Educational Leadership</a:t>
            </a:r>
            <a:endParaRPr lang="en-US" sz="1600" b="0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  <a:p>
            <a:pPr algn="l" fontAlgn="base"/>
            <a:r>
              <a:rPr lang="en-US" sz="1600" b="0" i="1" dirty="0">
                <a:solidFill>
                  <a:srgbClr val="444444"/>
                </a:solidFill>
                <a:effectLst/>
                <a:latin typeface="Urbanist" panose="020B0A04040200000203" pitchFamily="34" charset="0"/>
              </a:rPr>
              <a:t>(2015-2020; 2020-2025; 2025-2030)</a:t>
            </a:r>
            <a:endParaRPr lang="en-US" sz="1600" b="0" i="0" dirty="0">
              <a:solidFill>
                <a:srgbClr val="444444"/>
              </a:solidFill>
              <a:effectLst/>
              <a:latin typeface="Urbanist" panose="020B0A04040200000203" pitchFamily="34" charset="0"/>
            </a:endParaRPr>
          </a:p>
        </p:txBody>
      </p:sp>
      <p:pic>
        <p:nvPicPr>
          <p:cNvPr id="3" name="Picture 2" descr="A blue circle with a white symbol on it&#10;&#10;Description automatically generated">
            <a:extLst>
              <a:ext uri="{FF2B5EF4-FFF2-40B4-BE49-F238E27FC236}">
                <a16:creationId xmlns:a16="http://schemas.microsoft.com/office/drawing/2014/main" id="{815A8850-3ED0-7D08-FD7E-4FC22EDF6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634" y="6019293"/>
            <a:ext cx="743967" cy="743967"/>
          </a:xfrm>
          <a:prstGeom prst="rect">
            <a:avLst/>
          </a:prstGeom>
        </p:spPr>
      </p:pic>
      <p:pic>
        <p:nvPicPr>
          <p:cNvPr id="18" name="Picture 17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EEC3FD33-11A5-2427-F04B-D43E8A514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206" y="1951672"/>
            <a:ext cx="1247681" cy="1505245"/>
          </a:xfrm>
          <a:prstGeom prst="rect">
            <a:avLst/>
          </a:prstGeom>
        </p:spPr>
      </p:pic>
      <p:pic>
        <p:nvPicPr>
          <p:cNvPr id="19" name="Picture 18" descr="A person with purple hair smiling&#10;&#10;AI-generated content may be incorrect.">
            <a:extLst>
              <a:ext uri="{FF2B5EF4-FFF2-40B4-BE49-F238E27FC236}">
                <a16:creationId xmlns:a16="http://schemas.microsoft.com/office/drawing/2014/main" id="{25245ADF-E1E8-6E9A-77BF-477849CAF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23755"/>
            <a:ext cx="1258874" cy="1518749"/>
          </a:xfrm>
          <a:prstGeom prst="rect">
            <a:avLst/>
          </a:prstGeom>
        </p:spPr>
      </p:pic>
      <p:pic>
        <p:nvPicPr>
          <p:cNvPr id="20" name="Picture 19" descr="A person wearing glasses and a black and white shirt&#10;&#10;AI-generated content may be incorrect.">
            <a:extLst>
              <a:ext uri="{FF2B5EF4-FFF2-40B4-BE49-F238E27FC236}">
                <a16:creationId xmlns:a16="http://schemas.microsoft.com/office/drawing/2014/main" id="{CDDF1E1F-A2BC-9F06-86E2-DE75F2F16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082505"/>
            <a:ext cx="1224541" cy="1477328"/>
          </a:xfrm>
          <a:prstGeom prst="rect">
            <a:avLst/>
          </a:prstGeom>
        </p:spPr>
      </p:pic>
      <p:pic>
        <p:nvPicPr>
          <p:cNvPr id="8" name="Picture 7" descr="A person with purple hair smiling&#10;&#10;AI-generated content may be incorrect.">
            <a:extLst>
              <a:ext uri="{FF2B5EF4-FFF2-40B4-BE49-F238E27FC236}">
                <a16:creationId xmlns:a16="http://schemas.microsoft.com/office/drawing/2014/main" id="{13F680F6-9DCD-31EC-CCC6-7EEFF3AB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1" y="1923755"/>
            <a:ext cx="1258874" cy="1518749"/>
          </a:xfrm>
          <a:prstGeom prst="rect">
            <a:avLst/>
          </a:prstGeom>
        </p:spPr>
      </p:pic>
      <p:pic>
        <p:nvPicPr>
          <p:cNvPr id="10" name="Picture 9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7AF1E071-C949-495C-D9C2-2A9F1EDFD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206" y="1951672"/>
            <a:ext cx="1247681" cy="1505245"/>
          </a:xfrm>
          <a:prstGeom prst="rect">
            <a:avLst/>
          </a:prstGeom>
        </p:spPr>
      </p:pic>
      <p:pic>
        <p:nvPicPr>
          <p:cNvPr id="12" name="Picture 11" descr="A person with glasses smiling&#10;&#10;AI-generated content may be incorrect.">
            <a:extLst>
              <a:ext uri="{FF2B5EF4-FFF2-40B4-BE49-F238E27FC236}">
                <a16:creationId xmlns:a16="http://schemas.microsoft.com/office/drawing/2014/main" id="{26762AD6-4006-2066-69BE-97DCD093A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4080823"/>
            <a:ext cx="1224541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63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ACOM color palette">
      <a:dk1>
        <a:srgbClr val="000000"/>
      </a:dk1>
      <a:lt1>
        <a:srgbClr val="FFFFFF"/>
      </a:lt1>
      <a:dk2>
        <a:srgbClr val="201261"/>
      </a:dk2>
      <a:lt2>
        <a:srgbClr val="54C8E8"/>
      </a:lt2>
      <a:accent1>
        <a:srgbClr val="FFA300"/>
      </a:accent1>
      <a:accent2>
        <a:srgbClr val="FF5959"/>
      </a:accent2>
      <a:accent3>
        <a:srgbClr val="B1B1B1"/>
      </a:accent3>
      <a:accent4>
        <a:srgbClr val="231F20"/>
      </a:accent4>
      <a:accent5>
        <a:srgbClr val="5B9BD5"/>
      </a:accent5>
      <a:accent6>
        <a:srgbClr val="70AD47"/>
      </a:accent6>
      <a:hlink>
        <a:srgbClr val="0563C1"/>
      </a:hlink>
      <a:folHlink>
        <a:srgbClr val="5B9BD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83e2761b-e376-442d-8595-a13351857ec9">
      <Terms xmlns="http://schemas.microsoft.com/office/infopath/2007/PartnerControls"/>
    </lcf76f155ced4ddcb4097134ff3c332f>
    <_ip_UnifiedCompliancePolicyProperties xmlns="http://schemas.microsoft.com/sharepoint/v3" xsi:nil="true"/>
    <TaxCatchAll xmlns="6d893fd5-62e7-4a18-808f-6929b609298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3AB5749B61FA4DA8F479A104227994" ma:contentTypeVersion="20" ma:contentTypeDescription="Create a new document." ma:contentTypeScope="" ma:versionID="c4d3e836dd74a29617a75dff11daadcf">
  <xsd:schema xmlns:xsd="http://www.w3.org/2001/XMLSchema" xmlns:xs="http://www.w3.org/2001/XMLSchema" xmlns:p="http://schemas.microsoft.com/office/2006/metadata/properties" xmlns:ns1="http://schemas.microsoft.com/sharepoint/v3" xmlns:ns2="6d893fd5-62e7-4a18-808f-6929b6092986" xmlns:ns3="83e2761b-e376-442d-8595-a13351857ec9" targetNamespace="http://schemas.microsoft.com/office/2006/metadata/properties" ma:root="true" ma:fieldsID="7ca184bdcac89ae4d5a623f711fafb30" ns1:_="" ns2:_="" ns3:_="">
    <xsd:import namespace="http://schemas.microsoft.com/sharepoint/v3"/>
    <xsd:import namespace="6d893fd5-62e7-4a18-808f-6929b6092986"/>
    <xsd:import namespace="83e2761b-e376-442d-8595-a13351857ec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893fd5-62e7-4a18-808f-6929b60929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cd08ca35-049e-44d0-bc8f-f122cd0ed01e}" ma:internalName="TaxCatchAll" ma:showField="CatchAllData" ma:web="6d893fd5-62e7-4a18-808f-6929b60929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e2761b-e376-442d-8595-a13351857e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316ac8f-cad6-4f82-943e-f438414eee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BA830D-B694-4D68-AADD-E3D9496BC1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1CE3E5-A124-4B2F-A0CF-9AF9BC5B7700}">
  <ds:schemaRefs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83e2761b-e376-442d-8595-a13351857ec9"/>
    <ds:schemaRef ds:uri="6d893fd5-62e7-4a18-808f-6929b6092986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6626F32-0E62-44CB-A9A4-758D06C14C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893fd5-62e7-4a18-808f-6929b6092986"/>
    <ds:schemaRef ds:uri="83e2761b-e376-442d-8595-a13351857e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265</Words>
  <Application>Microsoft Office PowerPoint</Application>
  <PresentationFormat>Widescreen</PresentationFormat>
  <Paragraphs>44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Awards &amp; Recognitions</vt:lpstr>
      <vt:lpstr>New NAOME Fellows</vt:lpstr>
      <vt:lpstr>New NAOME Fellows</vt:lpstr>
      <vt:lpstr>Renewed NAOME Fellows</vt:lpstr>
      <vt:lpstr>Renewed NAOME Fellows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Hoctor</dc:creator>
  <cp:lastModifiedBy>Carson Cameron</cp:lastModifiedBy>
  <cp:revision>13</cp:revision>
  <dcterms:created xsi:type="dcterms:W3CDTF">2022-07-26T13:46:17Z</dcterms:created>
  <dcterms:modified xsi:type="dcterms:W3CDTF">2025-08-20T14:41:52Z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0x010100553AB5749B61FA4DA8F479A104227994</vt:lpwstr>
  </property>
  <property fmtid="{D5CDD505-2E9C-101B-9397-08002B2CF9AE}" pid="3" name="MediaServiceImageTags">
    <vt:lpwstr/>
  </property>
</Properties>
</file>