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6" r:id="rId5"/>
    <p:sldId id="261" r:id="rId6"/>
    <p:sldId id="268" r:id="rId7"/>
    <p:sldId id="266" r:id="rId8"/>
    <p:sldId id="272" r:id="rId9"/>
    <p:sldId id="262" r:id="rId10"/>
    <p:sldId id="263" r:id="rId11"/>
    <p:sldId id="269" r:id="rId12"/>
    <p:sldId id="276" r:id="rId13"/>
    <p:sldId id="271" r:id="rId14"/>
    <p:sldId id="265" r:id="rId15"/>
    <p:sldId id="273"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47C"/>
    <a:srgbClr val="FD7B00"/>
    <a:srgbClr val="497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342" autoAdjust="0"/>
  </p:normalViewPr>
  <p:slideViewPr>
    <p:cSldViewPr snapToGrid="0">
      <p:cViewPr varScale="1">
        <p:scale>
          <a:sx n="89" d="100"/>
          <a:sy n="89" d="100"/>
        </p:scale>
        <p:origin x="2142"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86CE65-6B06-43F9-9DA0-12791B278F6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C2E53E-7DAB-4A4F-9A9A-6A30F2C0BF2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5A1C22-5F6E-447A-B500-C5E3888C8423}" type="datetimeFigureOut">
              <a:rPr lang="en-US" smtClean="0"/>
              <a:t>8/28/2020</a:t>
            </a:fld>
            <a:endParaRPr lang="en-US" dirty="0"/>
          </a:p>
        </p:txBody>
      </p:sp>
      <p:sp>
        <p:nvSpPr>
          <p:cNvPr id="4" name="Footer Placeholder 3">
            <a:extLst>
              <a:ext uri="{FF2B5EF4-FFF2-40B4-BE49-F238E27FC236}">
                <a16:creationId xmlns:a16="http://schemas.microsoft.com/office/drawing/2014/main" id="{204D9564-592B-440C-B08A-343319DD4E9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28F8079-1F03-4561-8995-03E3E2CB631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5B2DFC8-2DC0-413E-B7E4-2C1A65C45A1F}" type="slidenum">
              <a:rPr lang="en-US" smtClean="0"/>
              <a:t>‹#›</a:t>
            </a:fld>
            <a:endParaRPr lang="en-US" dirty="0"/>
          </a:p>
        </p:txBody>
      </p:sp>
    </p:spTree>
    <p:extLst>
      <p:ext uri="{BB962C8B-B14F-4D97-AF65-F5344CB8AC3E}">
        <p14:creationId xmlns:p14="http://schemas.microsoft.com/office/powerpoint/2010/main" val="1992882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FDF467-2AD8-4DD9-A619-30F9BB23B81B}" type="datetimeFigureOut">
              <a:rPr lang="en-US" smtClean="0"/>
              <a:t>8/28/2020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E88BFC-F046-45E9-A707-12E921447914}" type="slidenum">
              <a:rPr lang="en-US" smtClean="0"/>
              <a:t>‹#›</a:t>
            </a:fld>
            <a:endParaRPr lang="en-US" dirty="0"/>
          </a:p>
        </p:txBody>
      </p:sp>
    </p:spTree>
    <p:extLst>
      <p:ext uri="{BB962C8B-B14F-4D97-AF65-F5344CB8AC3E}">
        <p14:creationId xmlns:p14="http://schemas.microsoft.com/office/powerpoint/2010/main" val="39336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1</a:t>
            </a:fld>
            <a:endParaRPr lang="en-US" dirty="0"/>
          </a:p>
        </p:txBody>
      </p:sp>
    </p:spTree>
    <p:extLst>
      <p:ext uri="{BB962C8B-B14F-4D97-AF65-F5344CB8AC3E}">
        <p14:creationId xmlns:p14="http://schemas.microsoft.com/office/powerpoint/2010/main" val="3439566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10</a:t>
            </a:fld>
            <a:endParaRPr lang="en-US" dirty="0"/>
          </a:p>
        </p:txBody>
      </p:sp>
    </p:spTree>
    <p:extLst>
      <p:ext uri="{BB962C8B-B14F-4D97-AF65-F5344CB8AC3E}">
        <p14:creationId xmlns:p14="http://schemas.microsoft.com/office/powerpoint/2010/main" val="3215612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11</a:t>
            </a:fld>
            <a:endParaRPr lang="en-US" dirty="0"/>
          </a:p>
        </p:txBody>
      </p:sp>
    </p:spTree>
    <p:extLst>
      <p:ext uri="{BB962C8B-B14F-4D97-AF65-F5344CB8AC3E}">
        <p14:creationId xmlns:p14="http://schemas.microsoft.com/office/powerpoint/2010/main" val="168540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12</a:t>
            </a:fld>
            <a:endParaRPr lang="en-US" dirty="0"/>
          </a:p>
        </p:txBody>
      </p:sp>
    </p:spTree>
    <p:extLst>
      <p:ext uri="{BB962C8B-B14F-4D97-AF65-F5344CB8AC3E}">
        <p14:creationId xmlns:p14="http://schemas.microsoft.com/office/powerpoint/2010/main" val="57477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2</a:t>
            </a:fld>
            <a:endParaRPr lang="en-US" dirty="0"/>
          </a:p>
        </p:txBody>
      </p:sp>
    </p:spTree>
    <p:extLst>
      <p:ext uri="{BB962C8B-B14F-4D97-AF65-F5344CB8AC3E}">
        <p14:creationId xmlns:p14="http://schemas.microsoft.com/office/powerpoint/2010/main" val="278526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3</a:t>
            </a:fld>
            <a:endParaRPr lang="en-US" dirty="0"/>
          </a:p>
        </p:txBody>
      </p:sp>
    </p:spTree>
    <p:extLst>
      <p:ext uri="{BB962C8B-B14F-4D97-AF65-F5344CB8AC3E}">
        <p14:creationId xmlns:p14="http://schemas.microsoft.com/office/powerpoint/2010/main" val="323324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B1E88BFC-F046-45E9-A707-12E921447914}" type="slidenum">
              <a:rPr lang="en-US" smtClean="0"/>
              <a:t>4</a:t>
            </a:fld>
            <a:endParaRPr lang="en-US" dirty="0"/>
          </a:p>
        </p:txBody>
      </p:sp>
    </p:spTree>
    <p:extLst>
      <p:ext uri="{BB962C8B-B14F-4D97-AF65-F5344CB8AC3E}">
        <p14:creationId xmlns:p14="http://schemas.microsoft.com/office/powerpoint/2010/main" val="100918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5</a:t>
            </a:fld>
            <a:endParaRPr lang="en-US" dirty="0"/>
          </a:p>
        </p:txBody>
      </p:sp>
    </p:spTree>
    <p:extLst>
      <p:ext uri="{BB962C8B-B14F-4D97-AF65-F5344CB8AC3E}">
        <p14:creationId xmlns:p14="http://schemas.microsoft.com/office/powerpoint/2010/main" val="183048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6</a:t>
            </a:fld>
            <a:endParaRPr lang="en-US" dirty="0"/>
          </a:p>
        </p:txBody>
      </p:sp>
    </p:spTree>
    <p:extLst>
      <p:ext uri="{BB962C8B-B14F-4D97-AF65-F5344CB8AC3E}">
        <p14:creationId xmlns:p14="http://schemas.microsoft.com/office/powerpoint/2010/main" val="193757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2400" dirty="0" smtClean="0">
              <a:latin typeface="+mn-lt"/>
            </a:endParaRPr>
          </a:p>
        </p:txBody>
      </p:sp>
      <p:sp>
        <p:nvSpPr>
          <p:cNvPr id="4" name="Slide Number Placeholder 3"/>
          <p:cNvSpPr>
            <a:spLocks noGrp="1"/>
          </p:cNvSpPr>
          <p:nvPr>
            <p:ph type="sldNum" sz="quarter" idx="10"/>
          </p:nvPr>
        </p:nvSpPr>
        <p:spPr/>
        <p:txBody>
          <a:bodyPr/>
          <a:lstStyle/>
          <a:p>
            <a:fld id="{B1E88BFC-F046-45E9-A707-12E921447914}" type="slidenum">
              <a:rPr lang="en-US" smtClean="0"/>
              <a:t>7</a:t>
            </a:fld>
            <a:endParaRPr lang="en-US" dirty="0"/>
          </a:p>
        </p:txBody>
      </p:sp>
    </p:spTree>
    <p:extLst>
      <p:ext uri="{BB962C8B-B14F-4D97-AF65-F5344CB8AC3E}">
        <p14:creationId xmlns:p14="http://schemas.microsoft.com/office/powerpoint/2010/main" val="49378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8</a:t>
            </a:fld>
            <a:endParaRPr lang="en-US" dirty="0"/>
          </a:p>
        </p:txBody>
      </p:sp>
    </p:spTree>
    <p:extLst>
      <p:ext uri="{BB962C8B-B14F-4D97-AF65-F5344CB8AC3E}">
        <p14:creationId xmlns:p14="http://schemas.microsoft.com/office/powerpoint/2010/main" val="382991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E88BFC-F046-45E9-A707-12E921447914}" type="slidenum">
              <a:rPr lang="en-US" smtClean="0"/>
              <a:t>9</a:t>
            </a:fld>
            <a:endParaRPr lang="en-US" dirty="0"/>
          </a:p>
        </p:txBody>
      </p:sp>
    </p:spTree>
    <p:extLst>
      <p:ext uri="{BB962C8B-B14F-4D97-AF65-F5344CB8AC3E}">
        <p14:creationId xmlns:p14="http://schemas.microsoft.com/office/powerpoint/2010/main" val="1050950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2B4777-8056-4293-814C-1D7C64BB0C75}"/>
              </a:ext>
            </a:extLst>
          </p:cNvPr>
          <p:cNvPicPr>
            <a:picLocks noChangeAspect="1"/>
          </p:cNvPicPr>
          <p:nvPr userDrawn="1"/>
        </p:nvPicPr>
        <p:blipFill rotWithShape="1">
          <a:blip r:embed="rId2">
            <a:alphaModFix amt="0"/>
            <a:extLst>
              <a:ext uri="{28A0092B-C50C-407E-A947-70E740481C1C}">
                <a14:useLocalDpi xmlns:a14="http://schemas.microsoft.com/office/drawing/2010/main" val="0"/>
              </a:ext>
            </a:extLst>
          </a:blip>
          <a:srcRect t="22556" r="18567" b="-22557"/>
          <a:stretch/>
        </p:blipFill>
        <p:spPr>
          <a:xfrm>
            <a:off x="0" y="0"/>
            <a:ext cx="9144000" cy="7480371"/>
          </a:xfrm>
          <a:prstGeom prst="rect">
            <a:avLst/>
          </a:prstGeom>
        </p:spPr>
      </p:pic>
      <p:sp>
        <p:nvSpPr>
          <p:cNvPr id="2" name="Title 1"/>
          <p:cNvSpPr>
            <a:spLocks noGrp="1"/>
          </p:cNvSpPr>
          <p:nvPr>
            <p:ph type="ctrTitle"/>
          </p:nvPr>
        </p:nvSpPr>
        <p:spPr>
          <a:xfrm>
            <a:off x="685800" y="1122363"/>
            <a:ext cx="77724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51167C01-EBD7-4BB4-A6A1-3F9C20A9CB4F}"/>
              </a:ext>
            </a:extLst>
          </p:cNvPr>
          <p:cNvSpPr/>
          <p:nvPr/>
        </p:nvSpPr>
        <p:spPr>
          <a:xfrm>
            <a:off x="0" y="5881421"/>
            <a:ext cx="9144000" cy="976578"/>
          </a:xfrm>
          <a:prstGeom prst="rect">
            <a:avLst/>
          </a:prstGeom>
          <a:solidFill>
            <a:srgbClr val="04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9" name="Rectangle 8">
            <a:extLst>
              <a:ext uri="{FF2B5EF4-FFF2-40B4-BE49-F238E27FC236}">
                <a16:creationId xmlns:a16="http://schemas.microsoft.com/office/drawing/2014/main" id="{237AA3D0-6EB9-4762-ACAA-2FD8353CC663}"/>
              </a:ext>
            </a:extLst>
          </p:cNvPr>
          <p:cNvSpPr/>
          <p:nvPr/>
        </p:nvSpPr>
        <p:spPr>
          <a:xfrm>
            <a:off x="0" y="5793119"/>
            <a:ext cx="9144000" cy="88302"/>
          </a:xfrm>
          <a:prstGeom prst="rect">
            <a:avLst/>
          </a:prstGeom>
          <a:solidFill>
            <a:srgbClr val="F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pic>
        <p:nvPicPr>
          <p:cNvPr id="10" name="Picture 9">
            <a:extLst>
              <a:ext uri="{FF2B5EF4-FFF2-40B4-BE49-F238E27FC236}">
                <a16:creationId xmlns:a16="http://schemas.microsoft.com/office/drawing/2014/main" id="{972CEE55-AD0F-436D-BCD3-05E83AA8EF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41766" y="6024920"/>
            <a:ext cx="1909266" cy="637986"/>
          </a:xfrm>
          <a:prstGeom prst="rect">
            <a:avLst/>
          </a:prstGeom>
        </p:spPr>
      </p:pic>
    </p:spTree>
    <p:extLst>
      <p:ext uri="{BB962C8B-B14F-4D97-AF65-F5344CB8AC3E}">
        <p14:creationId xmlns:p14="http://schemas.microsoft.com/office/powerpoint/2010/main" val="7021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
            <a:ext cx="7886700" cy="916919"/>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690689"/>
            <a:ext cx="7886700" cy="4481511"/>
          </a:xfrm>
        </p:spPr>
        <p:txBody>
          <a:bodyPr/>
          <a:lstStyle>
            <a:lvl1pPr marL="228600" indent="-228600">
              <a:buClr>
                <a:srgbClr val="FD7B00"/>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4972A2"/>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FD7B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972A2"/>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FD7B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E11873F-6CDD-4647-8DCF-FD8BBF7E5650}"/>
              </a:ext>
            </a:extLst>
          </p:cNvPr>
          <p:cNvSpPr/>
          <p:nvPr userDrawn="1"/>
        </p:nvSpPr>
        <p:spPr>
          <a:xfrm>
            <a:off x="0" y="6766560"/>
            <a:ext cx="9144000" cy="91440"/>
          </a:xfrm>
          <a:prstGeom prst="rect">
            <a:avLst/>
          </a:prstGeom>
          <a:solidFill>
            <a:srgbClr val="04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5D03532-ECB2-444A-9F37-032488445DAB}"/>
              </a:ext>
            </a:extLst>
          </p:cNvPr>
          <p:cNvSpPr/>
          <p:nvPr userDrawn="1"/>
        </p:nvSpPr>
        <p:spPr>
          <a:xfrm>
            <a:off x="0" y="6675120"/>
            <a:ext cx="9144000" cy="91440"/>
          </a:xfrm>
          <a:prstGeom prst="rect">
            <a:avLst/>
          </a:prstGeom>
          <a:solidFill>
            <a:srgbClr val="F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55E7422-C7E8-4088-9F84-3B4001EBC2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5778" y="6220591"/>
            <a:ext cx="1360246" cy="454529"/>
          </a:xfrm>
          <a:prstGeom prst="rect">
            <a:avLst/>
          </a:prstGeom>
        </p:spPr>
      </p:pic>
    </p:spTree>
    <p:extLst>
      <p:ext uri="{BB962C8B-B14F-4D97-AF65-F5344CB8AC3E}">
        <p14:creationId xmlns:p14="http://schemas.microsoft.com/office/powerpoint/2010/main" val="31018778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568" userDrawn="1">
          <p15:clr>
            <a:srgbClr val="FBAE40"/>
          </p15:clr>
        </p15:guide>
        <p15:guide id="3" orient="horz" pos="3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731203"/>
          </a:xfrm>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690689"/>
            <a:ext cx="3829050" cy="4481511"/>
          </a:xfrm>
        </p:spPr>
        <p:txBody>
          <a:bodyPr/>
          <a:lstStyle>
            <a:lvl1pPr marL="228600" indent="-228600">
              <a:buClr>
                <a:srgbClr val="FD7B00"/>
              </a:buClr>
              <a:buFont typeface="Wingdings" panose="05000000000000000000" pitchFamily="2" charset="2"/>
              <a:buChar char="§"/>
              <a:defRPr sz="2600">
                <a:latin typeface="Arial" panose="020B0604020202020204" pitchFamily="34" charset="0"/>
                <a:cs typeface="Arial" panose="020B0604020202020204" pitchFamily="34" charset="0"/>
              </a:defRPr>
            </a:lvl1pPr>
            <a:lvl2pPr marL="685800" indent="-228600">
              <a:buClr>
                <a:srgbClr val="4972A2"/>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FD7B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972A2"/>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FD7B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E11873F-6CDD-4647-8DCF-FD8BBF7E5650}"/>
              </a:ext>
            </a:extLst>
          </p:cNvPr>
          <p:cNvSpPr/>
          <p:nvPr userDrawn="1"/>
        </p:nvSpPr>
        <p:spPr>
          <a:xfrm>
            <a:off x="0" y="6766560"/>
            <a:ext cx="9144000" cy="91440"/>
          </a:xfrm>
          <a:prstGeom prst="rect">
            <a:avLst/>
          </a:prstGeom>
          <a:solidFill>
            <a:srgbClr val="04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5D03532-ECB2-444A-9F37-032488445DAB}"/>
              </a:ext>
            </a:extLst>
          </p:cNvPr>
          <p:cNvSpPr/>
          <p:nvPr userDrawn="1"/>
        </p:nvSpPr>
        <p:spPr>
          <a:xfrm>
            <a:off x="0" y="6675120"/>
            <a:ext cx="9144000" cy="91440"/>
          </a:xfrm>
          <a:prstGeom prst="rect">
            <a:avLst/>
          </a:prstGeom>
          <a:solidFill>
            <a:srgbClr val="FD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555E7422-C7E8-4088-9F84-3B4001EBC2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5778" y="6220591"/>
            <a:ext cx="1360246" cy="454529"/>
          </a:xfrm>
          <a:prstGeom prst="rect">
            <a:avLst/>
          </a:prstGeom>
        </p:spPr>
      </p:pic>
      <p:sp>
        <p:nvSpPr>
          <p:cNvPr id="7" name="Content Placeholder 2">
            <a:extLst>
              <a:ext uri="{FF2B5EF4-FFF2-40B4-BE49-F238E27FC236}">
                <a16:creationId xmlns:a16="http://schemas.microsoft.com/office/drawing/2014/main" id="{1C21B479-AC38-46EB-95C3-3A68A094523B}"/>
              </a:ext>
            </a:extLst>
          </p:cNvPr>
          <p:cNvSpPr>
            <a:spLocks noGrp="1"/>
          </p:cNvSpPr>
          <p:nvPr>
            <p:ph idx="10"/>
          </p:nvPr>
        </p:nvSpPr>
        <p:spPr>
          <a:xfrm>
            <a:off x="4686300" y="1690689"/>
            <a:ext cx="3829050" cy="4481511"/>
          </a:xfrm>
        </p:spPr>
        <p:txBody>
          <a:bodyPr/>
          <a:lstStyle>
            <a:lvl1pPr marL="228600" indent="-228600">
              <a:buClr>
                <a:srgbClr val="FD7B00"/>
              </a:buClr>
              <a:buFont typeface="Wingdings" panose="05000000000000000000" pitchFamily="2" charset="2"/>
              <a:buChar char="§"/>
              <a:defRPr sz="2600">
                <a:latin typeface="Arial" panose="020B0604020202020204" pitchFamily="34" charset="0"/>
                <a:cs typeface="Arial" panose="020B0604020202020204" pitchFamily="34" charset="0"/>
              </a:defRPr>
            </a:lvl1pPr>
            <a:lvl2pPr marL="685800" indent="-228600">
              <a:buClr>
                <a:srgbClr val="4972A2"/>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FD7B00"/>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972A2"/>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FD7B00"/>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4842668"/>
      </p:ext>
    </p:extLst>
  </p:cSld>
  <p:clrMapOvr>
    <a:masterClrMapping/>
  </p:clrMapOvr>
  <p:extLst>
    <p:ext uri="{DCECCB84-F9BA-43D5-87BE-67443E8EF086}">
      <p15:sldGuideLst xmlns:p15="http://schemas.microsoft.com/office/powerpoint/2012/main">
        <p15:guide id="1" orient="horz" pos="2160">
          <p15:clr>
            <a:srgbClr val="FBAE40"/>
          </p15:clr>
        </p15:guide>
        <p15:guide id="2" pos="5568">
          <p15:clr>
            <a:srgbClr val="FBAE40"/>
          </p15:clr>
        </p15:guide>
        <p15:guide id="3" pos="2880" userDrawn="1">
          <p15:clr>
            <a:srgbClr val="FBAE40"/>
          </p15:clr>
        </p15:guide>
        <p15:guide id="4" orient="horz" pos="3888" userDrawn="1">
          <p15:clr>
            <a:srgbClr val="FBAE40"/>
          </p15:clr>
        </p15:guide>
        <p15:guide id="5" pos="2952" userDrawn="1">
          <p15:clr>
            <a:srgbClr val="FBAE40"/>
          </p15:clr>
        </p15:guide>
        <p15:guide id="6" pos="28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8415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90689"/>
            <a:ext cx="7886700" cy="448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E7EF9-AC4A-410D-95E5-6FC5F3F50982}" type="datetimeFigureOut">
              <a:rPr lang="en-US" smtClean="0"/>
              <a:t>8/28/2020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9F446-3B47-4E80-87B9-30811C588527}" type="slidenum">
              <a:rPr lang="en-US" smtClean="0"/>
              <a:t>‹#›</a:t>
            </a:fld>
            <a:endParaRPr lang="en-US" dirty="0"/>
          </a:p>
        </p:txBody>
      </p:sp>
    </p:spTree>
    <p:extLst>
      <p:ext uri="{BB962C8B-B14F-4D97-AF65-F5344CB8AC3E}">
        <p14:creationId xmlns:p14="http://schemas.microsoft.com/office/powerpoint/2010/main" val="50271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000" b="1" kern="1200">
          <a:solidFill>
            <a:srgbClr val="04447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D7B00"/>
        </a:buClr>
        <a:buFont typeface="Wingdings" panose="05000000000000000000"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4447C"/>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7B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4447C"/>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7B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hyperlink" Target="https://www.aacom.org/ome/aacom-councils-and-groups/national-academy-of-osteopathic-medical-educators-(naome)"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E065BA-6581-47E9-A93F-0FF9C3EFD7E4}"/>
              </a:ext>
            </a:extLst>
          </p:cNvPr>
          <p:cNvSpPr>
            <a:spLocks noGrp="1"/>
          </p:cNvSpPr>
          <p:nvPr>
            <p:ph type="subTitle" idx="1"/>
          </p:nvPr>
        </p:nvSpPr>
        <p:spPr>
          <a:xfrm>
            <a:off x="723900" y="2905129"/>
            <a:ext cx="7867650" cy="2314575"/>
          </a:xfrm>
        </p:spPr>
        <p:txBody>
          <a:bodyPr>
            <a:normAutofit/>
          </a:bodyPr>
          <a:lstStyle/>
          <a:p>
            <a:r>
              <a:rPr lang="en-US" i="1" dirty="0"/>
              <a:t>The National Academy of Osteopathic Medical Educators (NAOME) is a  community of outstanding osteopathic educators who have met rigorous standards of academic excellence to earn the designation of fellow.  </a:t>
            </a:r>
          </a:p>
          <a:p>
            <a:endParaRPr lang="en-US" sz="3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6CB99B8-549C-4271-98E9-A59AA2BF4815}"/>
              </a:ext>
            </a:extLst>
          </p:cNvPr>
          <p:cNvSpPr txBox="1"/>
          <p:nvPr/>
        </p:nvSpPr>
        <p:spPr>
          <a:xfrm>
            <a:off x="233141" y="6352482"/>
            <a:ext cx="3857146" cy="338554"/>
          </a:xfrm>
          <a:prstGeom prst="rect">
            <a:avLst/>
          </a:prstGeom>
          <a:noFill/>
        </p:spPr>
        <p:txBody>
          <a:bodyPr wrap="none" rtlCol="0">
            <a:spAutoFit/>
          </a:bodyPr>
          <a:lstStyle/>
          <a:p>
            <a:r>
              <a:rPr lang="en-US" sz="800" dirty="0">
                <a:solidFill>
                  <a:srgbClr val="4972A2"/>
                </a:solidFill>
                <a:latin typeface="Arial Narrow" panose="020B0606020202030204" pitchFamily="34" charset="0"/>
              </a:rPr>
              <a:t>Copyright © 2019 American Association of Colleges of Osteopathic Medicine. All Rights Reserved.</a:t>
            </a:r>
          </a:p>
          <a:p>
            <a:r>
              <a:rPr lang="en-US" sz="800" dirty="0">
                <a:solidFill>
                  <a:srgbClr val="4972A2"/>
                </a:solidFill>
                <a:latin typeface="Arial Narrow" panose="020B0606020202030204" pitchFamily="34" charset="0"/>
              </a:rPr>
              <a:t>Photo courtesy of Marian University College of Osteopathic Medicine (MU-COM).</a:t>
            </a:r>
          </a:p>
        </p:txBody>
      </p:sp>
      <p:pic>
        <p:nvPicPr>
          <p:cNvPr id="6" name="Picture 5" descr="A picture containing drawing&#10;&#10;Description automatically generated">
            <a:extLst>
              <a:ext uri="{FF2B5EF4-FFF2-40B4-BE49-F238E27FC236}">
                <a16:creationId xmlns:a16="http://schemas.microsoft.com/office/drawing/2014/main" id="{B09B24A2-582A-4120-8131-2F6ECD055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5" y="244822"/>
            <a:ext cx="2219326" cy="2219326"/>
          </a:xfrm>
          <a:prstGeom prst="rect">
            <a:avLst/>
          </a:prstGeom>
        </p:spPr>
      </p:pic>
    </p:spTree>
    <p:extLst>
      <p:ext uri="{BB962C8B-B14F-4D97-AF65-F5344CB8AC3E}">
        <p14:creationId xmlns:p14="http://schemas.microsoft.com/office/powerpoint/2010/main" val="295296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Timeline</a:t>
            </a:r>
          </a:p>
        </p:txBody>
      </p:sp>
      <p:sp>
        <p:nvSpPr>
          <p:cNvPr id="3" name="Content Placeholder 2"/>
          <p:cNvSpPr>
            <a:spLocks noGrp="1"/>
          </p:cNvSpPr>
          <p:nvPr>
            <p:ph idx="1"/>
          </p:nvPr>
        </p:nvSpPr>
        <p:spPr>
          <a:xfrm>
            <a:off x="430924" y="1228726"/>
            <a:ext cx="8579726" cy="3489722"/>
          </a:xfrm>
        </p:spPr>
        <p:txBody>
          <a:bodyPr>
            <a:noAutofit/>
          </a:bodyPr>
          <a:lstStyle/>
          <a:p>
            <a:r>
              <a:rPr lang="en-US" dirty="0">
                <a:latin typeface="+mn-lt"/>
              </a:rPr>
              <a:t>Applications open: </a:t>
            </a:r>
            <a:r>
              <a:rPr lang="en-US" dirty="0" smtClean="0">
                <a:latin typeface="+mn-lt"/>
              </a:rPr>
              <a:t>August/September</a:t>
            </a:r>
            <a:endParaRPr lang="en-US" dirty="0">
              <a:latin typeface="+mn-lt"/>
            </a:endParaRPr>
          </a:p>
          <a:p>
            <a:r>
              <a:rPr lang="en-US" dirty="0">
                <a:latin typeface="+mn-lt"/>
              </a:rPr>
              <a:t>Application deadline: </a:t>
            </a:r>
            <a:r>
              <a:rPr lang="en-US" dirty="0" smtClean="0">
                <a:latin typeface="+mn-lt"/>
              </a:rPr>
              <a:t>December/January</a:t>
            </a:r>
            <a:endParaRPr lang="en-US" dirty="0">
              <a:latin typeface="+mn-lt"/>
            </a:endParaRPr>
          </a:p>
          <a:p>
            <a:r>
              <a:rPr lang="en-US" dirty="0">
                <a:latin typeface="+mn-lt"/>
              </a:rPr>
              <a:t>Review process: </a:t>
            </a:r>
            <a:r>
              <a:rPr lang="en-US" dirty="0" smtClean="0">
                <a:latin typeface="+mn-lt"/>
              </a:rPr>
              <a:t>January</a:t>
            </a:r>
            <a:endParaRPr lang="en-US" dirty="0">
              <a:latin typeface="+mn-lt"/>
            </a:endParaRPr>
          </a:p>
          <a:p>
            <a:r>
              <a:rPr lang="en-US" dirty="0">
                <a:latin typeface="+mn-lt"/>
              </a:rPr>
              <a:t>Fellow Notifications: </a:t>
            </a:r>
            <a:r>
              <a:rPr lang="en-US" dirty="0" smtClean="0">
                <a:latin typeface="+mn-lt"/>
              </a:rPr>
              <a:t>February</a:t>
            </a:r>
            <a:endParaRPr lang="en-US" dirty="0">
              <a:latin typeface="+mn-lt"/>
            </a:endParaRPr>
          </a:p>
          <a:p>
            <a:r>
              <a:rPr lang="en-US" dirty="0">
                <a:latin typeface="+mn-lt"/>
              </a:rPr>
              <a:t>Fellows Inducted: AACOM Annual </a:t>
            </a:r>
            <a:r>
              <a:rPr lang="en-US" dirty="0" smtClean="0">
                <a:latin typeface="+mn-lt"/>
              </a:rPr>
              <a:t>Conference </a:t>
            </a:r>
            <a:r>
              <a:rPr lang="en-US" dirty="0">
                <a:latin typeface="+mn-lt"/>
              </a:rPr>
              <a:t>(</a:t>
            </a:r>
            <a:r>
              <a:rPr lang="en-US" dirty="0" smtClean="0">
                <a:latin typeface="+mn-lt"/>
              </a:rPr>
              <a:t>March/April</a:t>
            </a:r>
            <a:r>
              <a:rPr lang="en-US" dirty="0">
                <a:latin typeface="+mn-lt"/>
              </a:rPr>
              <a:t>)</a:t>
            </a:r>
          </a:p>
          <a:p>
            <a:endParaRPr lang="en-US" dirty="0">
              <a:latin typeface="+mn-lt"/>
            </a:endParaRPr>
          </a:p>
          <a:p>
            <a:pPr marL="0" indent="0">
              <a:buNone/>
            </a:pPr>
            <a:endParaRPr lang="en-US" dirty="0">
              <a:latin typeface="+mn-lt"/>
            </a:endParaRPr>
          </a:p>
        </p:txBody>
      </p:sp>
      <p:pic>
        <p:nvPicPr>
          <p:cNvPr id="4" name="Picture 3" descr="A picture containing drawing&#10;&#10;Description automatically generated">
            <a:extLst>
              <a:ext uri="{FF2B5EF4-FFF2-40B4-BE49-F238E27FC236}">
                <a16:creationId xmlns:a16="http://schemas.microsoft.com/office/drawing/2014/main" id="{EC1978E4-11D8-484E-A4B0-B24FF571B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775" y="63650"/>
            <a:ext cx="733424" cy="733424"/>
          </a:xfrm>
          <a:prstGeom prst="rect">
            <a:avLst/>
          </a:prstGeom>
        </p:spPr>
      </p:pic>
    </p:spTree>
    <p:extLst>
      <p:ext uri="{BB962C8B-B14F-4D97-AF65-F5344CB8AC3E}">
        <p14:creationId xmlns:p14="http://schemas.microsoft.com/office/powerpoint/2010/main" val="296981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48" y="4271325"/>
            <a:ext cx="8113986" cy="994172"/>
          </a:xfrm>
        </p:spPr>
        <p:txBody>
          <a:bodyPr>
            <a:normAutofit fontScale="90000"/>
          </a:bodyPr>
          <a:lstStyle/>
          <a:p>
            <a:pPr algn="ctr"/>
            <a:r>
              <a:rPr lang="en-US" dirty="0"/>
              <a:t>We look forward to welcoming </a:t>
            </a:r>
            <a:r>
              <a:rPr lang="en-US" dirty="0" smtClean="0"/>
              <a:t>you!</a:t>
            </a:r>
            <a:endParaRPr lang="en-US" dirty="0"/>
          </a:p>
        </p:txBody>
      </p:sp>
      <p:pic>
        <p:nvPicPr>
          <p:cNvPr id="4" name="Content Placeholder 3"/>
          <p:cNvPicPr>
            <a:picLocks noGrp="1" noChangeAspect="1"/>
          </p:cNvPicPr>
          <p:nvPr>
            <p:ph idx="1"/>
          </p:nvPr>
        </p:nvPicPr>
        <p:blipFill>
          <a:blip r:embed="rId3"/>
          <a:stretch>
            <a:fillRect/>
          </a:stretch>
        </p:blipFill>
        <p:spPr>
          <a:xfrm>
            <a:off x="1424912" y="704194"/>
            <a:ext cx="6005902" cy="33910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281F33D-4F15-4A61-924A-175DE8C4C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698" y="63649"/>
            <a:ext cx="755501" cy="755501"/>
          </a:xfrm>
          <a:prstGeom prst="rect">
            <a:avLst/>
          </a:prstGeom>
        </p:spPr>
      </p:pic>
    </p:spTree>
    <p:extLst>
      <p:ext uri="{BB962C8B-B14F-4D97-AF65-F5344CB8AC3E}">
        <p14:creationId xmlns:p14="http://schemas.microsoft.com/office/powerpoint/2010/main" val="224593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ctrTitle"/>
          </p:nvPr>
        </p:nvSpPr>
        <p:spPr>
          <a:xfrm>
            <a:off x="2083107" y="4484460"/>
            <a:ext cx="5580374" cy="674031"/>
          </a:xfrm>
          <a:prstGeom prst="rect">
            <a:avLst/>
          </a:prstGeom>
          <a:noFill/>
        </p:spPr>
        <p:txBody>
          <a:bodyPr wrap="none" rtlCol="0">
            <a:spAutoFit/>
          </a:bodyPr>
          <a:lstStyle/>
          <a:p>
            <a:r>
              <a:rPr lang="en-US" sz="1400" dirty="0"/>
              <a:t>Developed by NAOME Leadership</a:t>
            </a:r>
            <a:br>
              <a:rPr lang="en-US" sz="1400" dirty="0"/>
            </a:br>
            <a:r>
              <a:rPr lang="en-US" sz="1400" dirty="0" smtClean="0"/>
              <a:t>Produced </a:t>
            </a:r>
            <a:r>
              <a:rPr lang="en-US" sz="1400" dirty="0"/>
              <a:t>by Rowan University School of Osteopathic Medicine</a:t>
            </a:r>
            <a:br>
              <a:rPr lang="en-US" sz="1400" dirty="0"/>
            </a:br>
            <a:r>
              <a:rPr lang="en-US" sz="1400" dirty="0" smtClean="0"/>
              <a:t>August </a:t>
            </a:r>
            <a:r>
              <a:rPr lang="en-US" sz="1400" dirty="0"/>
              <a:t>2020</a:t>
            </a:r>
          </a:p>
        </p:txBody>
      </p:sp>
      <p:sp>
        <p:nvSpPr>
          <p:cNvPr id="2" name="TextBox 1"/>
          <p:cNvSpPr txBox="1"/>
          <p:nvPr/>
        </p:nvSpPr>
        <p:spPr>
          <a:xfrm>
            <a:off x="1921398" y="1655180"/>
            <a:ext cx="5293116" cy="369332"/>
          </a:xfrm>
          <a:prstGeom prst="rect">
            <a:avLst/>
          </a:prstGeom>
          <a:noFill/>
        </p:spPr>
        <p:txBody>
          <a:bodyPr wrap="none" rtlCol="0">
            <a:spAutoFit/>
          </a:bodyPr>
          <a:lstStyle/>
          <a:p>
            <a:pPr algn="ctr"/>
            <a:r>
              <a:rPr lang="en-US" dirty="0" smtClean="0"/>
              <a:t>For more information, please visit the NAOME website</a:t>
            </a:r>
            <a:endParaRPr lang="en-US" dirty="0"/>
          </a:p>
        </p:txBody>
      </p:sp>
      <p:sp>
        <p:nvSpPr>
          <p:cNvPr id="3" name="Rectangle 2"/>
          <p:cNvSpPr/>
          <p:nvPr/>
        </p:nvSpPr>
        <p:spPr>
          <a:xfrm>
            <a:off x="740780" y="2284989"/>
            <a:ext cx="8044405" cy="646331"/>
          </a:xfrm>
          <a:prstGeom prst="rect">
            <a:avLst/>
          </a:prstGeom>
        </p:spPr>
        <p:txBody>
          <a:bodyPr wrap="square">
            <a:spAutoFit/>
          </a:bodyPr>
          <a:lstStyle/>
          <a:p>
            <a:pPr algn="ctr"/>
            <a:r>
              <a:rPr lang="en-US" dirty="0">
                <a:hlinkClick r:id="rId3"/>
              </a:rPr>
              <a:t>https://www.aacom.org/ome/aacom-councils-and-groups/national-academy-of-osteopathic-medical-educators-(naome)</a:t>
            </a:r>
            <a:endParaRPr lang="en-US" dirty="0"/>
          </a:p>
        </p:txBody>
      </p:sp>
    </p:spTree>
    <p:extLst>
      <p:ext uri="{BB962C8B-B14F-4D97-AF65-F5344CB8AC3E}">
        <p14:creationId xmlns:p14="http://schemas.microsoft.com/office/powerpoint/2010/main" val="10695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94890"/>
            <a:ext cx="8391525" cy="916919"/>
          </a:xfrm>
        </p:spPr>
        <p:txBody>
          <a:bodyPr>
            <a:noAutofit/>
          </a:bodyPr>
          <a:lstStyle/>
          <a:p>
            <a:r>
              <a:rPr lang="en-US" sz="3600" dirty="0"/>
              <a:t>NAOME Serves the Osteopathic Profession</a:t>
            </a:r>
          </a:p>
        </p:txBody>
      </p:sp>
      <p:sp>
        <p:nvSpPr>
          <p:cNvPr id="3" name="Content Placeholder 2"/>
          <p:cNvSpPr>
            <a:spLocks noGrp="1"/>
          </p:cNvSpPr>
          <p:nvPr>
            <p:ph idx="1"/>
          </p:nvPr>
        </p:nvSpPr>
        <p:spPr>
          <a:xfrm>
            <a:off x="691713" y="1471286"/>
            <a:ext cx="7886700" cy="4481511"/>
          </a:xfrm>
        </p:spPr>
        <p:txBody>
          <a:bodyPr/>
          <a:lstStyle/>
          <a:p>
            <a:r>
              <a:rPr lang="en-US" dirty="0">
                <a:latin typeface="+mn-lt"/>
              </a:rPr>
              <a:t>Fosters scholarship in teaching and learning </a:t>
            </a:r>
          </a:p>
          <a:p>
            <a:r>
              <a:rPr lang="en-US" dirty="0">
                <a:latin typeface="+mn-lt"/>
              </a:rPr>
              <a:t>Provides role modeling and support for medical educators</a:t>
            </a:r>
          </a:p>
          <a:p>
            <a:r>
              <a:rPr lang="en-US" dirty="0">
                <a:latin typeface="+mn-lt"/>
              </a:rPr>
              <a:t>Promotes networking and collaboration among institutions </a:t>
            </a:r>
          </a:p>
          <a:p>
            <a:r>
              <a:rPr lang="en-US" dirty="0">
                <a:latin typeface="+mn-lt"/>
              </a:rPr>
              <a:t>Functions as a “think tank” by providing a forum for innovation and an exchange of ideas</a:t>
            </a:r>
          </a:p>
        </p:txBody>
      </p:sp>
      <p:pic>
        <p:nvPicPr>
          <p:cNvPr id="4" name="Picture 3" descr="A picture containing drawing&#10;&#10;Description automatically generated">
            <a:extLst>
              <a:ext uri="{FF2B5EF4-FFF2-40B4-BE49-F238E27FC236}">
                <a16:creationId xmlns:a16="http://schemas.microsoft.com/office/drawing/2014/main" id="{9C4D0A22-FA79-49CD-85B7-A95F045AF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273" y="63650"/>
            <a:ext cx="726926" cy="726926"/>
          </a:xfrm>
          <a:prstGeom prst="rect">
            <a:avLst/>
          </a:prstGeom>
        </p:spPr>
      </p:pic>
    </p:spTree>
    <p:extLst>
      <p:ext uri="{BB962C8B-B14F-4D97-AF65-F5344CB8AC3E}">
        <p14:creationId xmlns:p14="http://schemas.microsoft.com/office/powerpoint/2010/main" val="241703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91440"/>
            <a:ext cx="7886700" cy="916919"/>
          </a:xfrm>
        </p:spPr>
        <p:txBody>
          <a:bodyPr>
            <a:normAutofit/>
          </a:bodyPr>
          <a:lstStyle/>
          <a:p>
            <a:r>
              <a:rPr lang="en-US" sz="3600" dirty="0"/>
              <a:t>Who should apply?</a:t>
            </a:r>
          </a:p>
        </p:txBody>
      </p:sp>
      <p:sp>
        <p:nvSpPr>
          <p:cNvPr id="3" name="Content Placeholder 2"/>
          <p:cNvSpPr>
            <a:spLocks noGrp="1"/>
          </p:cNvSpPr>
          <p:nvPr>
            <p:ph idx="1"/>
          </p:nvPr>
        </p:nvSpPr>
        <p:spPr>
          <a:xfrm>
            <a:off x="561975" y="1276350"/>
            <a:ext cx="8020050" cy="4811933"/>
          </a:xfrm>
        </p:spPr>
        <p:txBody>
          <a:bodyPr>
            <a:normAutofit fontScale="92500" lnSpcReduction="10000"/>
          </a:bodyPr>
          <a:lstStyle/>
          <a:p>
            <a:pPr>
              <a:lnSpc>
                <a:spcPct val="120000"/>
              </a:lnSpc>
            </a:pPr>
            <a:r>
              <a:rPr lang="en-US" sz="2800" dirty="0">
                <a:latin typeface="+mn-lt"/>
              </a:rPr>
              <a:t>Mid-career faculty seeking opportunities to “pay it forward” and serve as a leader in osteopathic medical </a:t>
            </a:r>
            <a:r>
              <a:rPr lang="en-US" sz="2800" dirty="0" smtClean="0">
                <a:latin typeface="+mn-lt"/>
              </a:rPr>
              <a:t>education</a:t>
            </a:r>
            <a:endParaRPr lang="en-US" sz="2800" dirty="0">
              <a:latin typeface="+mn-lt"/>
            </a:endParaRPr>
          </a:p>
          <a:p>
            <a:pPr marL="0" indent="0">
              <a:buNone/>
            </a:pPr>
            <a:endParaRPr lang="en-US" sz="2800" dirty="0">
              <a:latin typeface="+mn-lt"/>
            </a:endParaRPr>
          </a:p>
          <a:p>
            <a:r>
              <a:rPr lang="en-US" sz="2800" b="1" u="sng" dirty="0">
                <a:latin typeface="+mn-lt"/>
              </a:rPr>
              <a:t>Requirements</a:t>
            </a:r>
          </a:p>
          <a:p>
            <a:pPr lvl="1"/>
            <a:r>
              <a:rPr lang="en-US" dirty="0">
                <a:latin typeface="+mn-lt"/>
              </a:rPr>
              <a:t>Five or more years of academic experience</a:t>
            </a:r>
          </a:p>
          <a:p>
            <a:pPr lvl="1"/>
            <a:r>
              <a:rPr lang="en-US" dirty="0">
                <a:latin typeface="+mn-lt"/>
              </a:rPr>
              <a:t>Demonstrated commitment to osteopathic medical education</a:t>
            </a:r>
          </a:p>
          <a:p>
            <a:pPr lvl="1"/>
            <a:r>
              <a:rPr lang="en-US" dirty="0">
                <a:latin typeface="+mn-lt"/>
              </a:rPr>
              <a:t>Evidence of scholarship in one of four areas:</a:t>
            </a:r>
          </a:p>
          <a:p>
            <a:pPr lvl="2"/>
            <a:r>
              <a:rPr lang="en-US" sz="1900" dirty="0" smtClean="0">
                <a:latin typeface="+mn-lt"/>
              </a:rPr>
              <a:t>Teaching </a:t>
            </a:r>
            <a:r>
              <a:rPr lang="en-US" sz="1900" dirty="0">
                <a:latin typeface="+mn-lt"/>
              </a:rPr>
              <a:t>and Evaluation</a:t>
            </a:r>
          </a:p>
          <a:p>
            <a:pPr lvl="2"/>
            <a:r>
              <a:rPr lang="en-US" sz="1900" dirty="0" smtClean="0">
                <a:latin typeface="+mn-lt"/>
              </a:rPr>
              <a:t>Educational Research</a:t>
            </a:r>
          </a:p>
          <a:p>
            <a:pPr lvl="2"/>
            <a:r>
              <a:rPr lang="en-US" sz="1900" dirty="0" smtClean="0">
                <a:latin typeface="+mn-lt"/>
              </a:rPr>
              <a:t>Educational Leadership </a:t>
            </a:r>
          </a:p>
          <a:p>
            <a:pPr lvl="2"/>
            <a:r>
              <a:rPr lang="en-US" sz="1900" dirty="0" smtClean="0">
                <a:latin typeface="+mn-lt"/>
              </a:rPr>
              <a:t>Development </a:t>
            </a:r>
            <a:r>
              <a:rPr lang="en-US" sz="1900" dirty="0">
                <a:latin typeface="+mn-lt"/>
              </a:rPr>
              <a:t>of </a:t>
            </a:r>
            <a:r>
              <a:rPr lang="en-US" sz="1900" dirty="0" smtClean="0">
                <a:latin typeface="+mn-lt"/>
              </a:rPr>
              <a:t>Durable </a:t>
            </a:r>
            <a:r>
              <a:rPr lang="en-US" sz="1900" dirty="0">
                <a:latin typeface="+mn-lt"/>
              </a:rPr>
              <a:t>Educational Materials</a:t>
            </a:r>
          </a:p>
          <a:p>
            <a:pPr lvl="2"/>
            <a:endParaRPr lang="en-US" sz="1900" dirty="0">
              <a:latin typeface="+mn-lt"/>
            </a:endParaRPr>
          </a:p>
          <a:p>
            <a:pPr marL="0" indent="0">
              <a:buNone/>
            </a:pPr>
            <a:endParaRPr lang="en-US" sz="1000" dirty="0">
              <a:latin typeface="+mn-lt"/>
            </a:endParaRPr>
          </a:p>
        </p:txBody>
      </p:sp>
      <p:pic>
        <p:nvPicPr>
          <p:cNvPr id="4" name="Picture 3" descr="A picture containing drawing&#10;&#10;Description automatically generated">
            <a:extLst>
              <a:ext uri="{FF2B5EF4-FFF2-40B4-BE49-F238E27FC236}">
                <a16:creationId xmlns:a16="http://schemas.microsoft.com/office/drawing/2014/main" id="{30D1B34A-F3FF-404E-B39C-3B1DDF6D1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224" y="63649"/>
            <a:ext cx="745976" cy="745976"/>
          </a:xfrm>
          <a:prstGeom prst="rect">
            <a:avLst/>
          </a:prstGeom>
        </p:spPr>
      </p:pic>
    </p:spTree>
    <p:extLst>
      <p:ext uri="{BB962C8B-B14F-4D97-AF65-F5344CB8AC3E}">
        <p14:creationId xmlns:p14="http://schemas.microsoft.com/office/powerpoint/2010/main" val="140882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4E75-0B74-427D-8013-94039AB1DA9F}"/>
              </a:ext>
            </a:extLst>
          </p:cNvPr>
          <p:cNvSpPr>
            <a:spLocks noGrp="1"/>
          </p:cNvSpPr>
          <p:nvPr>
            <p:ph type="title"/>
          </p:nvPr>
        </p:nvSpPr>
        <p:spPr>
          <a:xfrm>
            <a:off x="216049" y="79543"/>
            <a:ext cx="7886700" cy="916919"/>
          </a:xfrm>
        </p:spPr>
        <p:txBody>
          <a:bodyPr>
            <a:normAutofit fontScale="90000"/>
          </a:bodyPr>
          <a:lstStyle/>
          <a:p>
            <a:r>
              <a:rPr lang="en-US" dirty="0"/>
              <a:t>What scholarship </a:t>
            </a:r>
            <a:r>
              <a:rPr lang="en-US" dirty="0" smtClean="0"/>
              <a:t>category is </a:t>
            </a:r>
            <a:r>
              <a:rPr lang="en-US" dirty="0"/>
              <a:t>a fit for you?</a:t>
            </a:r>
          </a:p>
        </p:txBody>
      </p:sp>
      <p:sp>
        <p:nvSpPr>
          <p:cNvPr id="3" name="Content Placeholder 2">
            <a:extLst>
              <a:ext uri="{FF2B5EF4-FFF2-40B4-BE49-F238E27FC236}">
                <a16:creationId xmlns:a16="http://schemas.microsoft.com/office/drawing/2014/main" id="{73293D7B-0A29-4037-8B9E-4572B84B2ABD}"/>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2BE6410C-0F78-46A5-89AB-BA59E76FA527}"/>
              </a:ext>
            </a:extLst>
          </p:cNvPr>
          <p:cNvGraphicFramePr>
            <a:graphicFrameLocks/>
          </p:cNvGraphicFramePr>
          <p:nvPr>
            <p:extLst>
              <p:ext uri="{D42A27DB-BD31-4B8C-83A1-F6EECF244321}">
                <p14:modId xmlns:p14="http://schemas.microsoft.com/office/powerpoint/2010/main" val="1387221071"/>
              </p:ext>
            </p:extLst>
          </p:nvPr>
        </p:nvGraphicFramePr>
        <p:xfrm>
          <a:off x="14514" y="1069032"/>
          <a:ext cx="9144000" cy="5464283"/>
        </p:xfrm>
        <a:graphic>
          <a:graphicData uri="http://schemas.openxmlformats.org/drawingml/2006/table">
            <a:tbl>
              <a:tblPr firstRow="1" bandRow="1">
                <a:tableStyleId>{5C22544A-7EE6-4342-B048-85BDC9FD1C3A}</a:tableStyleId>
              </a:tblPr>
              <a:tblGrid>
                <a:gridCol w="4284872">
                  <a:extLst>
                    <a:ext uri="{9D8B030D-6E8A-4147-A177-3AD203B41FA5}">
                      <a16:colId xmlns:a16="http://schemas.microsoft.com/office/drawing/2014/main" val="980765631"/>
                    </a:ext>
                  </a:extLst>
                </a:gridCol>
                <a:gridCol w="4859128">
                  <a:extLst>
                    <a:ext uri="{9D8B030D-6E8A-4147-A177-3AD203B41FA5}">
                      <a16:colId xmlns:a16="http://schemas.microsoft.com/office/drawing/2014/main" val="695081011"/>
                    </a:ext>
                  </a:extLst>
                </a:gridCol>
              </a:tblGrid>
              <a:tr h="307908">
                <a:tc>
                  <a:txBody>
                    <a:bodyPr/>
                    <a:lstStyle/>
                    <a:p>
                      <a:r>
                        <a:rPr lang="en-US" sz="2000" dirty="0">
                          <a:solidFill>
                            <a:schemeClr val="bg1"/>
                          </a:solidFill>
                        </a:rPr>
                        <a:t>Teaching and Evaluation</a:t>
                      </a:r>
                    </a:p>
                  </a:txBody>
                  <a:tcPr/>
                </a:tc>
                <a:tc>
                  <a:txBody>
                    <a:bodyPr/>
                    <a:lstStyle/>
                    <a:p>
                      <a:r>
                        <a:rPr lang="en-US" sz="2000" dirty="0">
                          <a:solidFill>
                            <a:schemeClr val="bg1"/>
                          </a:solidFill>
                        </a:rPr>
                        <a:t>Educational Leadership</a:t>
                      </a:r>
                    </a:p>
                  </a:txBody>
                  <a:tcPr/>
                </a:tc>
                <a:extLst>
                  <a:ext uri="{0D108BD9-81ED-4DB2-BD59-A6C34878D82A}">
                    <a16:rowId xmlns:a16="http://schemas.microsoft.com/office/drawing/2014/main" val="953255517"/>
                  </a:ext>
                </a:extLst>
              </a:tr>
              <a:tr h="2219985">
                <a:tc>
                  <a:txBody>
                    <a:bodyPr/>
                    <a:lstStyle/>
                    <a:p>
                      <a:pPr marL="285750" indent="-285750">
                        <a:buFont typeface="Arial" panose="020B0604020202020204" pitchFamily="34" charset="0"/>
                        <a:buChar char="•"/>
                      </a:pPr>
                      <a:r>
                        <a:rPr lang="en-US" sz="1800" dirty="0"/>
                        <a:t>You mostly teach and/or work with curriculum</a:t>
                      </a:r>
                    </a:p>
                    <a:p>
                      <a:pPr marL="285750" indent="-285750">
                        <a:spcBef>
                          <a:spcPts val="1200"/>
                        </a:spcBef>
                        <a:buFont typeface="Arial" panose="020B0604020202020204" pitchFamily="34" charset="0"/>
                        <a:buChar char="•"/>
                      </a:pPr>
                      <a:r>
                        <a:rPr lang="en-US" sz="1800" dirty="0"/>
                        <a:t>You</a:t>
                      </a:r>
                      <a:r>
                        <a:rPr lang="en-US" sz="1800" baseline="0" dirty="0"/>
                        <a:t> teach in a clinical settings, labs or online</a:t>
                      </a:r>
                    </a:p>
                    <a:p>
                      <a:pPr marL="285750" indent="-285750">
                        <a:spcBef>
                          <a:spcPts val="1200"/>
                        </a:spcBef>
                        <a:buFont typeface="Arial" panose="020B0604020202020204" pitchFamily="34" charset="0"/>
                        <a:buChar char="•"/>
                      </a:pPr>
                      <a:r>
                        <a:rPr lang="en-US" sz="1800" baseline="0" dirty="0"/>
                        <a:t>You have tangible outcomes</a:t>
                      </a:r>
                      <a:endParaRPr lang="en-US" sz="1800" dirty="0"/>
                    </a:p>
                    <a:p>
                      <a:endParaRPr lang="en-US" sz="1600" dirty="0"/>
                    </a:p>
                  </a:txBody>
                  <a:tcPr/>
                </a:tc>
                <a:tc>
                  <a:txBody>
                    <a:bodyPr/>
                    <a:lstStyle/>
                    <a:p>
                      <a:pPr marL="285750" indent="-285750">
                        <a:buFont typeface="Arial" panose="020B0604020202020204" pitchFamily="34" charset="0"/>
                        <a:buChar char="•"/>
                      </a:pPr>
                      <a:r>
                        <a:rPr lang="en-US" sz="1800" dirty="0"/>
                        <a:t>You mostly hold</a:t>
                      </a:r>
                      <a:r>
                        <a:rPr lang="en-US" sz="1800" baseline="0" dirty="0"/>
                        <a:t> significant leadership roles in courses, curriculum development, education-related grants or administrative duties</a:t>
                      </a:r>
                    </a:p>
                    <a:p>
                      <a:pPr marL="285750" indent="-285750">
                        <a:spcBef>
                          <a:spcPts val="1200"/>
                        </a:spcBef>
                        <a:buFont typeface="Arial" panose="020B0604020202020204" pitchFamily="34" charset="0"/>
                        <a:buChar char="•"/>
                      </a:pPr>
                      <a:r>
                        <a:rPr lang="en-US" sz="1800" baseline="0" dirty="0"/>
                        <a:t>You plan and execute school-wide </a:t>
                      </a:r>
                      <a:r>
                        <a:rPr lang="en-US" sz="1800" baseline="0" dirty="0" smtClean="0"/>
                        <a:t>committees</a:t>
                      </a:r>
                      <a:r>
                        <a:rPr lang="en-US" sz="1800" baseline="0" dirty="0"/>
                        <a:t>, educational programs, curricular initiatives, and policy development </a:t>
                      </a:r>
                    </a:p>
                    <a:p>
                      <a:pPr marL="285750" indent="-285750">
                        <a:spcBef>
                          <a:spcPts val="1200"/>
                        </a:spcBef>
                        <a:buFont typeface="Arial" panose="020B0604020202020204" pitchFamily="34" charset="0"/>
                        <a:buChar char="•"/>
                      </a:pPr>
                      <a:r>
                        <a:rPr lang="en-US" sz="1800" baseline="0" dirty="0"/>
                        <a:t>You have mentored others</a:t>
                      </a:r>
                      <a:endParaRPr lang="en-US" sz="1800" dirty="0"/>
                    </a:p>
                  </a:txBody>
                  <a:tcPr/>
                </a:tc>
                <a:extLst>
                  <a:ext uri="{0D108BD9-81ED-4DB2-BD59-A6C34878D82A}">
                    <a16:rowId xmlns:a16="http://schemas.microsoft.com/office/drawing/2014/main" val="1242045915"/>
                  </a:ext>
                </a:extLst>
              </a:tr>
              <a:tr h="307908">
                <a:tc>
                  <a:txBody>
                    <a:bodyPr/>
                    <a:lstStyle/>
                    <a:p>
                      <a:r>
                        <a:rPr lang="en-US" sz="2000" b="1" dirty="0">
                          <a:solidFill>
                            <a:schemeClr val="bg1"/>
                          </a:solidFill>
                        </a:rPr>
                        <a:t>Educational Research</a:t>
                      </a:r>
                    </a:p>
                  </a:txBody>
                  <a:tcPr>
                    <a:solidFill>
                      <a:schemeClr val="accent1"/>
                    </a:solidFill>
                  </a:tcPr>
                </a:tc>
                <a:tc>
                  <a:txBody>
                    <a:bodyPr/>
                    <a:lstStyle/>
                    <a:p>
                      <a:r>
                        <a:rPr lang="en-US" sz="2000" b="1" dirty="0" smtClean="0">
                          <a:solidFill>
                            <a:schemeClr val="bg1"/>
                          </a:solidFill>
                        </a:rPr>
                        <a:t>Development of Durable</a:t>
                      </a:r>
                      <a:r>
                        <a:rPr lang="en-US" sz="2000" b="1" baseline="0" dirty="0" smtClean="0">
                          <a:solidFill>
                            <a:schemeClr val="bg1"/>
                          </a:solidFill>
                        </a:rPr>
                        <a:t> Educational Materials</a:t>
                      </a:r>
                      <a:endParaRPr lang="en-US" sz="2000" b="1" dirty="0">
                        <a:solidFill>
                          <a:schemeClr val="bg1"/>
                        </a:solidFill>
                      </a:endParaRPr>
                    </a:p>
                  </a:txBody>
                  <a:tcPr>
                    <a:solidFill>
                      <a:schemeClr val="accent1"/>
                    </a:solidFill>
                  </a:tcPr>
                </a:tc>
                <a:extLst>
                  <a:ext uri="{0D108BD9-81ED-4DB2-BD59-A6C34878D82A}">
                    <a16:rowId xmlns:a16="http://schemas.microsoft.com/office/drawing/2014/main" val="209573773"/>
                  </a:ext>
                </a:extLst>
              </a:tr>
              <a:tr h="2050523">
                <a:tc>
                  <a:txBody>
                    <a:bodyPr/>
                    <a:lstStyle/>
                    <a:p>
                      <a:pPr marL="285750" indent="-285750">
                        <a:buFont typeface="Arial" panose="020B0604020202020204" pitchFamily="34" charset="0"/>
                        <a:buChar char="•"/>
                      </a:pPr>
                      <a:r>
                        <a:rPr lang="en-US" sz="1800" dirty="0"/>
                        <a:t>You mostly perform</a:t>
                      </a:r>
                      <a:r>
                        <a:rPr lang="en-US" sz="1800" baseline="0" dirty="0"/>
                        <a:t> research</a:t>
                      </a:r>
                    </a:p>
                    <a:p>
                      <a:pPr marL="285750" indent="-285750">
                        <a:spcBef>
                          <a:spcPts val="1200"/>
                        </a:spcBef>
                        <a:buFont typeface="Arial" panose="020B0604020202020204" pitchFamily="34" charset="0"/>
                        <a:buChar char="•"/>
                      </a:pPr>
                      <a:r>
                        <a:rPr lang="en-US" sz="1800" baseline="0" dirty="0"/>
                        <a:t>Your research is on medical education</a:t>
                      </a:r>
                    </a:p>
                    <a:p>
                      <a:pPr marL="285750" indent="-285750">
                        <a:spcBef>
                          <a:spcPts val="1200"/>
                        </a:spcBef>
                        <a:buFont typeface="Arial" panose="020B0604020202020204" pitchFamily="34" charset="0"/>
                        <a:buChar char="•"/>
                      </a:pPr>
                      <a:r>
                        <a:rPr lang="en-US" sz="1800" baseline="0" dirty="0"/>
                        <a:t>You have been published and/or presented nationally</a:t>
                      </a:r>
                      <a:endParaRPr lang="en-US" sz="1800" dirty="0"/>
                    </a:p>
                  </a:txBody>
                  <a:tcPr/>
                </a:tc>
                <a:tc>
                  <a:txBody>
                    <a:bodyPr/>
                    <a:lstStyle/>
                    <a:p>
                      <a:pPr marL="285750" indent="-285750">
                        <a:buFont typeface="Arial" panose="020B0604020202020204" pitchFamily="34" charset="0"/>
                        <a:buChar char="•"/>
                      </a:pPr>
                      <a:r>
                        <a:rPr lang="en-US" sz="1800" dirty="0"/>
                        <a:t>You mostly prepare educational materials</a:t>
                      </a:r>
                    </a:p>
                    <a:p>
                      <a:pPr marL="285750" indent="-285750">
                        <a:spcBef>
                          <a:spcPts val="1200"/>
                        </a:spcBef>
                        <a:buFont typeface="Arial" panose="020B0604020202020204" pitchFamily="34" charset="0"/>
                        <a:buChar char="•"/>
                      </a:pPr>
                      <a:r>
                        <a:rPr lang="en-US" sz="1800" dirty="0"/>
                        <a:t>You</a:t>
                      </a:r>
                      <a:r>
                        <a:rPr lang="en-US" sz="1800" baseline="0" dirty="0"/>
                        <a:t> have presented the material at a regional or national conference</a:t>
                      </a:r>
                    </a:p>
                    <a:p>
                      <a:pPr marL="285750" indent="-285750">
                        <a:spcBef>
                          <a:spcPts val="1200"/>
                        </a:spcBef>
                        <a:buFont typeface="Arial" panose="020B0604020202020204" pitchFamily="34" charset="0"/>
                        <a:buChar char="•"/>
                      </a:pPr>
                      <a:r>
                        <a:rPr lang="en-US" sz="1800" baseline="0" dirty="0"/>
                        <a:t>Your work has been evaluated, peer-reviewed, and/or demonstrated to be useful</a:t>
                      </a:r>
                      <a:endParaRPr lang="en-US" sz="1800" dirty="0"/>
                    </a:p>
                  </a:txBody>
                  <a:tcPr/>
                </a:tc>
                <a:extLst>
                  <a:ext uri="{0D108BD9-81ED-4DB2-BD59-A6C34878D82A}">
                    <a16:rowId xmlns:a16="http://schemas.microsoft.com/office/drawing/2014/main" val="470577522"/>
                  </a:ext>
                </a:extLst>
              </a:tr>
            </a:tbl>
          </a:graphicData>
        </a:graphic>
      </p:graphicFrame>
      <p:pic>
        <p:nvPicPr>
          <p:cNvPr id="5" name="Picture 4" descr="A picture containing drawing&#10;&#10;Description automatically generated">
            <a:extLst>
              <a:ext uri="{FF2B5EF4-FFF2-40B4-BE49-F238E27FC236}">
                <a16:creationId xmlns:a16="http://schemas.microsoft.com/office/drawing/2014/main" id="{3499E81D-A057-462D-A50E-F5EC9CF68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749" y="63650"/>
            <a:ext cx="736450" cy="736450"/>
          </a:xfrm>
          <a:prstGeom prst="rect">
            <a:avLst/>
          </a:prstGeom>
        </p:spPr>
      </p:pic>
    </p:spTree>
    <p:extLst>
      <p:ext uri="{BB962C8B-B14F-4D97-AF65-F5344CB8AC3E}">
        <p14:creationId xmlns:p14="http://schemas.microsoft.com/office/powerpoint/2010/main" val="1100293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0A941-8E6E-4192-9115-9F7AE21784EA}"/>
              </a:ext>
            </a:extLst>
          </p:cNvPr>
          <p:cNvSpPr>
            <a:spLocks noGrp="1"/>
          </p:cNvSpPr>
          <p:nvPr>
            <p:ph type="title"/>
          </p:nvPr>
        </p:nvSpPr>
        <p:spPr>
          <a:xfrm>
            <a:off x="419100" y="81915"/>
            <a:ext cx="7886700" cy="916919"/>
          </a:xfrm>
        </p:spPr>
        <p:txBody>
          <a:bodyPr>
            <a:normAutofit/>
          </a:bodyPr>
          <a:lstStyle/>
          <a:p>
            <a:r>
              <a:rPr lang="en-US" sz="3600" dirty="0"/>
              <a:t>Opportunities for Engagement</a:t>
            </a:r>
          </a:p>
        </p:txBody>
      </p:sp>
      <p:sp>
        <p:nvSpPr>
          <p:cNvPr id="4" name="Content Placeholder 2">
            <a:extLst>
              <a:ext uri="{FF2B5EF4-FFF2-40B4-BE49-F238E27FC236}">
                <a16:creationId xmlns:a16="http://schemas.microsoft.com/office/drawing/2014/main" id="{F8B3DB5B-656E-4050-9CEA-B95B9C5BA506}"/>
              </a:ext>
            </a:extLst>
          </p:cNvPr>
          <p:cNvSpPr txBox="1">
            <a:spLocks/>
          </p:cNvSpPr>
          <p:nvPr/>
        </p:nvSpPr>
        <p:spPr>
          <a:xfrm>
            <a:off x="136122" y="1175147"/>
            <a:ext cx="4435878" cy="3263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D7B00"/>
              </a:buClr>
              <a:buFont typeface="Wingdings" panose="05000000000000000000" pitchFamily="2" charset="2"/>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972A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D7B0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972A2"/>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D7B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Provide Mentorship </a:t>
            </a:r>
          </a:p>
          <a:p>
            <a:pPr lvl="1"/>
            <a:r>
              <a:rPr lang="en-US" sz="1800" dirty="0">
                <a:latin typeface="+mn-lt"/>
              </a:rPr>
              <a:t>Academy applicants in developing a mini-portfolio</a:t>
            </a:r>
          </a:p>
          <a:p>
            <a:pPr lvl="1"/>
            <a:r>
              <a:rPr lang="en-US" sz="1800" dirty="0">
                <a:latin typeface="+mn-lt"/>
              </a:rPr>
              <a:t>Educators submitting AACOM conference abstracts</a:t>
            </a:r>
          </a:p>
          <a:p>
            <a:pPr lvl="1"/>
            <a:r>
              <a:rPr lang="en-US" sz="1800" dirty="0">
                <a:latin typeface="+mn-lt"/>
              </a:rPr>
              <a:t>Applicants for AACOM Medical Education Research grants </a:t>
            </a:r>
          </a:p>
          <a:p>
            <a:r>
              <a:rPr lang="en-US" b="1" dirty="0">
                <a:latin typeface="+mn-lt"/>
              </a:rPr>
              <a:t>Collaborate with Others</a:t>
            </a:r>
          </a:p>
          <a:p>
            <a:pPr lvl="1"/>
            <a:r>
              <a:rPr lang="en-US" sz="1800" dirty="0">
                <a:latin typeface="+mn-lt"/>
              </a:rPr>
              <a:t>Development of an innovative medical education or research projects</a:t>
            </a:r>
          </a:p>
          <a:p>
            <a:pPr lvl="1"/>
            <a:r>
              <a:rPr lang="en-US" sz="1800" dirty="0">
                <a:latin typeface="+mn-lt"/>
              </a:rPr>
              <a:t>Joint conference presentations</a:t>
            </a:r>
          </a:p>
          <a:p>
            <a:pPr lvl="1"/>
            <a:r>
              <a:rPr lang="en-US" sz="1800" dirty="0">
                <a:latin typeface="+mn-lt"/>
              </a:rPr>
              <a:t>Participate in bi-annual fellow meetings</a:t>
            </a:r>
          </a:p>
          <a:p>
            <a:pPr lvl="1"/>
            <a:r>
              <a:rPr lang="en-US" sz="1800" dirty="0">
                <a:latin typeface="+mn-lt"/>
              </a:rPr>
              <a:t>Network and share resources through NAOME and SOME online communities </a:t>
            </a:r>
          </a:p>
          <a:p>
            <a:pPr lvl="1"/>
            <a:endParaRPr lang="en-US" sz="2800" dirty="0">
              <a:latin typeface="+mn-lt"/>
            </a:endParaRPr>
          </a:p>
          <a:p>
            <a:pPr lvl="1"/>
            <a:endParaRPr lang="en-US" sz="2800" dirty="0">
              <a:latin typeface="+mn-lt"/>
            </a:endParaRPr>
          </a:p>
          <a:p>
            <a:pPr lvl="1"/>
            <a:endParaRPr lang="en-US" sz="2800" dirty="0">
              <a:latin typeface="+mn-lt"/>
            </a:endParaRPr>
          </a:p>
          <a:p>
            <a:pPr lvl="1"/>
            <a:endParaRPr lang="en-US" sz="2800" dirty="0">
              <a:latin typeface="+mn-lt"/>
            </a:endParaRPr>
          </a:p>
          <a:p>
            <a:pPr lvl="1"/>
            <a:endParaRPr lang="en-US" sz="2800" dirty="0">
              <a:latin typeface="+mn-lt"/>
            </a:endParaRPr>
          </a:p>
          <a:p>
            <a:endParaRPr lang="en-US" sz="2800" dirty="0">
              <a:latin typeface="+mn-lt"/>
            </a:endParaRPr>
          </a:p>
          <a:p>
            <a:endParaRPr lang="en-US" sz="2800" dirty="0">
              <a:latin typeface="+mn-lt"/>
            </a:endParaRPr>
          </a:p>
          <a:p>
            <a:pPr lvl="1"/>
            <a:endParaRPr lang="en-US" sz="2800" dirty="0">
              <a:latin typeface="+mn-lt"/>
            </a:endParaRPr>
          </a:p>
        </p:txBody>
      </p:sp>
      <p:sp>
        <p:nvSpPr>
          <p:cNvPr id="5" name="Content Placeholder 3">
            <a:extLst>
              <a:ext uri="{FF2B5EF4-FFF2-40B4-BE49-F238E27FC236}">
                <a16:creationId xmlns:a16="http://schemas.microsoft.com/office/drawing/2014/main" id="{2711CEA6-3193-4A32-B93A-4D3ACE6A1A88}"/>
              </a:ext>
            </a:extLst>
          </p:cNvPr>
          <p:cNvSpPr txBox="1">
            <a:spLocks/>
          </p:cNvSpPr>
          <p:nvPr/>
        </p:nvSpPr>
        <p:spPr>
          <a:xfrm>
            <a:off x="4800601" y="1175147"/>
            <a:ext cx="4517964" cy="4473178"/>
          </a:xfrm>
          <a:prstGeom prst="rect">
            <a:avLst/>
          </a:prstGeom>
        </p:spPr>
        <p:txBody>
          <a:bodyPr>
            <a:normAutofit/>
          </a:bodyPr>
          <a:lstStyle>
            <a:lvl1pPr marL="228600" indent="-228600" algn="l" defTabSz="914400" rtl="0" eaLnBrk="1" latinLnBrk="0" hangingPunct="1">
              <a:lnSpc>
                <a:spcPct val="90000"/>
              </a:lnSpc>
              <a:spcBef>
                <a:spcPts val="1000"/>
              </a:spcBef>
              <a:buClr>
                <a:srgbClr val="FD7B00"/>
              </a:buClr>
              <a:buFont typeface="Wingdings" panose="05000000000000000000" pitchFamily="2" charset="2"/>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4447C"/>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D7B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4447C"/>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D7B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Serve as a Reviewer</a:t>
            </a:r>
          </a:p>
          <a:p>
            <a:pPr lvl="1"/>
            <a:r>
              <a:rPr lang="en-US" sz="1800" dirty="0"/>
              <a:t>Abstract submissions</a:t>
            </a:r>
          </a:p>
          <a:p>
            <a:pPr lvl="1"/>
            <a:r>
              <a:rPr lang="en-US" sz="1800" dirty="0"/>
              <a:t>Research presentations </a:t>
            </a:r>
          </a:p>
          <a:p>
            <a:pPr lvl="1"/>
            <a:r>
              <a:rPr lang="en-US" sz="1800" dirty="0"/>
              <a:t>Medical education research grant submissions</a:t>
            </a:r>
          </a:p>
          <a:p>
            <a:pPr lvl="1"/>
            <a:r>
              <a:rPr lang="en-US" sz="1800" dirty="0"/>
              <a:t>JAOA Medical Education manuscripts</a:t>
            </a:r>
          </a:p>
          <a:p>
            <a:pPr lvl="1"/>
            <a:r>
              <a:rPr lang="en-US" sz="1800" dirty="0"/>
              <a:t>Fellowship Applications</a:t>
            </a:r>
          </a:p>
          <a:p>
            <a:endParaRPr lang="en-US" sz="2800" dirty="0"/>
          </a:p>
          <a:p>
            <a:r>
              <a:rPr lang="en-US" b="1" dirty="0"/>
              <a:t>Be a leader</a:t>
            </a:r>
          </a:p>
          <a:p>
            <a:pPr lvl="1"/>
            <a:r>
              <a:rPr lang="en-US" sz="1800" dirty="0" smtClean="0"/>
              <a:t>Committee </a:t>
            </a:r>
            <a:r>
              <a:rPr lang="en-US" sz="1800" dirty="0"/>
              <a:t>chairs </a:t>
            </a:r>
            <a:endParaRPr lang="en-US" sz="1800" dirty="0" smtClean="0"/>
          </a:p>
          <a:p>
            <a:pPr lvl="1"/>
            <a:r>
              <a:rPr lang="en-US" sz="1800" dirty="0" smtClean="0"/>
              <a:t>New </a:t>
            </a:r>
            <a:r>
              <a:rPr lang="en-US" sz="1800" dirty="0" smtClean="0"/>
              <a:t>initiatives</a:t>
            </a:r>
            <a:endParaRPr lang="en-US" sz="1800" dirty="0"/>
          </a:p>
          <a:p>
            <a:endParaRPr lang="en-US" sz="2800" dirty="0"/>
          </a:p>
        </p:txBody>
      </p:sp>
      <p:pic>
        <p:nvPicPr>
          <p:cNvPr id="6" name="Picture 5" descr="A picture containing drawing&#10;&#10;Description automatically generated">
            <a:extLst>
              <a:ext uri="{FF2B5EF4-FFF2-40B4-BE49-F238E27FC236}">
                <a16:creationId xmlns:a16="http://schemas.microsoft.com/office/drawing/2014/main" id="{B13EE48E-39A6-4CE6-B6DE-D41ED4995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698" y="63649"/>
            <a:ext cx="755501" cy="755501"/>
          </a:xfrm>
          <a:prstGeom prst="rect">
            <a:avLst/>
          </a:prstGeom>
        </p:spPr>
      </p:pic>
    </p:spTree>
    <p:extLst>
      <p:ext uri="{BB962C8B-B14F-4D97-AF65-F5344CB8AC3E}">
        <p14:creationId xmlns:p14="http://schemas.microsoft.com/office/powerpoint/2010/main" val="383230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7886700" cy="994172"/>
          </a:xfrm>
        </p:spPr>
        <p:txBody>
          <a:bodyPr>
            <a:normAutofit/>
          </a:bodyPr>
          <a:lstStyle/>
          <a:p>
            <a:r>
              <a:rPr lang="en-US" sz="3600" dirty="0"/>
              <a:t>Fellow Voices </a:t>
            </a:r>
          </a:p>
        </p:txBody>
      </p:sp>
      <p:sp>
        <p:nvSpPr>
          <p:cNvPr id="3" name="Content Placeholder 2"/>
          <p:cNvSpPr>
            <a:spLocks noGrp="1"/>
          </p:cNvSpPr>
          <p:nvPr>
            <p:ph idx="1"/>
          </p:nvPr>
        </p:nvSpPr>
        <p:spPr>
          <a:xfrm>
            <a:off x="438150" y="866991"/>
            <a:ext cx="8130887" cy="3936380"/>
          </a:xfrm>
        </p:spPr>
        <p:txBody>
          <a:bodyPr>
            <a:noAutofit/>
          </a:bodyPr>
          <a:lstStyle/>
          <a:p>
            <a:pPr marL="0" indent="0">
              <a:lnSpc>
                <a:spcPts val="1950"/>
              </a:lnSpc>
              <a:spcBef>
                <a:spcPts val="450"/>
              </a:spcBef>
              <a:buNone/>
            </a:pPr>
            <a:r>
              <a:rPr lang="en-US" sz="1950" dirty="0">
                <a:latin typeface="+mn-lt"/>
              </a:rPr>
              <a:t>“</a:t>
            </a:r>
            <a:r>
              <a:rPr lang="en-US" sz="1950" i="1" dirty="0">
                <a:latin typeface="+mn-lt"/>
              </a:rPr>
              <a:t>Becoming a Fellow of NAOME was a rare honor as I was welcomed to join a collegial and well accomplished cohort of others with like minds and passions</a:t>
            </a:r>
            <a:r>
              <a:rPr lang="en-US" sz="1950" dirty="0">
                <a:latin typeface="+mn-lt"/>
              </a:rPr>
              <a:t>.” </a:t>
            </a:r>
            <a:r>
              <a:rPr lang="en-US" dirty="0">
                <a:latin typeface="+mn-lt"/>
              </a:rPr>
              <a:t>                         </a:t>
            </a:r>
            <a:r>
              <a:rPr lang="en-US" sz="1950" b="1" dirty="0">
                <a:latin typeface="+mn-lt"/>
              </a:rPr>
              <a:t>Mark Andrews, </a:t>
            </a:r>
            <a:r>
              <a:rPr lang="en-US" sz="1950" b="1" dirty="0" smtClean="0">
                <a:latin typeface="+mn-lt"/>
              </a:rPr>
              <a:t>PhD, FNAOME 2012</a:t>
            </a:r>
            <a:endParaRPr lang="en-US" sz="1950" b="1" dirty="0">
              <a:latin typeface="+mn-lt"/>
            </a:endParaRPr>
          </a:p>
          <a:p>
            <a:pPr marL="0" indent="0">
              <a:lnSpc>
                <a:spcPts val="1950"/>
              </a:lnSpc>
              <a:spcBef>
                <a:spcPts val="450"/>
              </a:spcBef>
              <a:buNone/>
            </a:pPr>
            <a:endParaRPr lang="en-US" sz="1950" dirty="0">
              <a:latin typeface="+mn-lt"/>
            </a:endParaRPr>
          </a:p>
          <a:p>
            <a:pPr marL="0" indent="0">
              <a:lnSpc>
                <a:spcPts val="1950"/>
              </a:lnSpc>
              <a:spcBef>
                <a:spcPts val="450"/>
              </a:spcBef>
              <a:buNone/>
            </a:pPr>
            <a:r>
              <a:rPr lang="en-US" sz="1950" dirty="0">
                <a:latin typeface="+mn-lt"/>
              </a:rPr>
              <a:t>“</a:t>
            </a:r>
            <a:r>
              <a:rPr lang="en-US" sz="1950" i="1" dirty="0">
                <a:latin typeface="+mn-lt"/>
              </a:rPr>
              <a:t>Participation in this national organization allows me to contribute broadly to medical education while also learning from other fellows, students, and osteopathic programs</a:t>
            </a:r>
            <a:r>
              <a:rPr lang="en-US" sz="1950" dirty="0">
                <a:latin typeface="+mn-lt"/>
              </a:rPr>
              <a:t>.” </a:t>
            </a:r>
          </a:p>
          <a:p>
            <a:pPr marL="0" indent="0">
              <a:lnSpc>
                <a:spcPts val="1950"/>
              </a:lnSpc>
              <a:spcBef>
                <a:spcPts val="450"/>
              </a:spcBef>
              <a:buNone/>
            </a:pPr>
            <a:r>
              <a:rPr lang="en-US" sz="1950" b="1" dirty="0">
                <a:latin typeface="+mn-lt"/>
              </a:rPr>
              <a:t>Matt Henry, </a:t>
            </a:r>
            <a:r>
              <a:rPr lang="en-US" sz="1950" b="1" dirty="0" smtClean="0">
                <a:latin typeface="+mn-lt"/>
              </a:rPr>
              <a:t>PhD, FNAOME 2010</a:t>
            </a:r>
            <a:endParaRPr lang="en-US" sz="1950" b="1" dirty="0">
              <a:latin typeface="+mn-lt"/>
            </a:endParaRPr>
          </a:p>
          <a:p>
            <a:pPr marL="0" indent="0">
              <a:lnSpc>
                <a:spcPts val="1950"/>
              </a:lnSpc>
              <a:spcBef>
                <a:spcPts val="450"/>
              </a:spcBef>
              <a:buNone/>
            </a:pPr>
            <a:endParaRPr lang="en-US" sz="1950" dirty="0">
              <a:latin typeface="+mn-lt"/>
            </a:endParaRPr>
          </a:p>
          <a:p>
            <a:pPr marL="0" indent="0">
              <a:lnSpc>
                <a:spcPts val="1950"/>
              </a:lnSpc>
              <a:spcBef>
                <a:spcPts val="450"/>
              </a:spcBef>
              <a:buNone/>
            </a:pPr>
            <a:r>
              <a:rPr lang="en-US" sz="1950" dirty="0">
                <a:latin typeface="+mn-lt"/>
              </a:rPr>
              <a:t>“</a:t>
            </a:r>
            <a:r>
              <a:rPr lang="en-US" sz="1950" i="1" dirty="0">
                <a:latin typeface="+mn-lt"/>
              </a:rPr>
              <a:t>Learning from each other strengthens us all. True leaders don’t have (or need) followers, their biggest impact is really to encourage and develop others to lead</a:t>
            </a:r>
            <a:r>
              <a:rPr lang="en-US" sz="1950" dirty="0">
                <a:latin typeface="+mn-lt"/>
              </a:rPr>
              <a:t>.”  </a:t>
            </a:r>
          </a:p>
          <a:p>
            <a:pPr marL="0" indent="0">
              <a:lnSpc>
                <a:spcPts val="1950"/>
              </a:lnSpc>
              <a:spcBef>
                <a:spcPts val="450"/>
              </a:spcBef>
              <a:buNone/>
            </a:pPr>
            <a:r>
              <a:rPr lang="en-US" sz="1950" b="1" dirty="0">
                <a:latin typeface="+mn-lt"/>
              </a:rPr>
              <a:t>John Graneto, DO, </a:t>
            </a:r>
            <a:r>
              <a:rPr lang="en-US" sz="1950" b="1" dirty="0" smtClean="0">
                <a:latin typeface="+mn-lt"/>
              </a:rPr>
              <a:t>Med, FNAOME 2011</a:t>
            </a:r>
            <a:endParaRPr lang="en-US" sz="1950" b="1" dirty="0">
              <a:latin typeface="+mn-lt"/>
            </a:endParaRPr>
          </a:p>
          <a:p>
            <a:pPr marL="0" indent="0">
              <a:lnSpc>
                <a:spcPts val="1950"/>
              </a:lnSpc>
              <a:spcBef>
                <a:spcPts val="450"/>
              </a:spcBef>
              <a:buNone/>
            </a:pPr>
            <a:endParaRPr lang="en-US" sz="1950" dirty="0">
              <a:latin typeface="+mn-lt"/>
            </a:endParaRPr>
          </a:p>
          <a:p>
            <a:pPr marL="0" indent="0">
              <a:lnSpc>
                <a:spcPts val="1950"/>
              </a:lnSpc>
              <a:spcBef>
                <a:spcPts val="450"/>
              </a:spcBef>
              <a:buNone/>
            </a:pPr>
            <a:r>
              <a:rPr lang="en-US" sz="1950" dirty="0">
                <a:latin typeface="+mn-lt"/>
              </a:rPr>
              <a:t>“</a:t>
            </a:r>
            <a:r>
              <a:rPr lang="en-US" sz="1950" i="1" dirty="0">
                <a:latin typeface="+mn-lt"/>
              </a:rPr>
              <a:t>I believe what has been developed has potential to provide mentoring and development, as well as recognition for faculty, and better educational practices for facilitating student learning. Ultimately this will translate into better care for patients</a:t>
            </a:r>
            <a:r>
              <a:rPr lang="en-US" sz="1950" dirty="0">
                <a:latin typeface="+mn-lt"/>
              </a:rPr>
              <a:t>.”           </a:t>
            </a:r>
          </a:p>
          <a:p>
            <a:pPr marL="0" indent="0">
              <a:lnSpc>
                <a:spcPts val="1950"/>
              </a:lnSpc>
              <a:spcBef>
                <a:spcPts val="450"/>
              </a:spcBef>
              <a:buNone/>
            </a:pPr>
            <a:r>
              <a:rPr lang="en-US" sz="1950" b="1" dirty="0">
                <a:latin typeface="+mn-lt"/>
              </a:rPr>
              <a:t>Patricia Sexton, DHED, founding </a:t>
            </a:r>
            <a:r>
              <a:rPr lang="en-US" sz="1950" b="1" dirty="0" smtClean="0">
                <a:latin typeface="+mn-lt"/>
              </a:rPr>
              <a:t>Chair, FNAOME 2009</a:t>
            </a:r>
            <a:endParaRPr lang="en-US" sz="1950" b="1" dirty="0">
              <a:latin typeface="+mn-lt"/>
            </a:endParaRPr>
          </a:p>
        </p:txBody>
      </p:sp>
      <p:pic>
        <p:nvPicPr>
          <p:cNvPr id="4" name="Picture 3" descr="A picture containing drawing&#10;&#10;Description automatically generated">
            <a:extLst>
              <a:ext uri="{FF2B5EF4-FFF2-40B4-BE49-F238E27FC236}">
                <a16:creationId xmlns:a16="http://schemas.microsoft.com/office/drawing/2014/main" id="{E9D84696-80CF-4881-9071-5E2EC910E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5857" y="63650"/>
            <a:ext cx="803342" cy="803342"/>
          </a:xfrm>
          <a:prstGeom prst="rect">
            <a:avLst/>
          </a:prstGeom>
        </p:spPr>
      </p:pic>
    </p:spTree>
    <p:extLst>
      <p:ext uri="{BB962C8B-B14F-4D97-AF65-F5344CB8AC3E}">
        <p14:creationId xmlns:p14="http://schemas.microsoft.com/office/powerpoint/2010/main" val="76146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How to get started</a:t>
            </a:r>
            <a:endParaRPr lang="en-US" sz="3600" dirty="0"/>
          </a:p>
        </p:txBody>
      </p:sp>
      <p:sp>
        <p:nvSpPr>
          <p:cNvPr id="5" name="Content Placeholder 4"/>
          <p:cNvSpPr>
            <a:spLocks noGrp="1"/>
          </p:cNvSpPr>
          <p:nvPr>
            <p:ph idx="1"/>
          </p:nvPr>
        </p:nvSpPr>
        <p:spPr>
          <a:xfrm>
            <a:off x="495300" y="999009"/>
            <a:ext cx="6464898" cy="4780688"/>
          </a:xfrm>
        </p:spPr>
        <p:txBody>
          <a:bodyPr>
            <a:noAutofit/>
          </a:bodyPr>
          <a:lstStyle/>
          <a:p>
            <a:pPr marL="385763" indent="-385763">
              <a:buFont typeface="+mj-lt"/>
              <a:buAutoNum type="arabicPeriod"/>
            </a:pPr>
            <a:r>
              <a:rPr lang="en-US" sz="2400" dirty="0" smtClean="0">
                <a:latin typeface="+mn-lt"/>
              </a:rPr>
              <a:t>Review the NAOME website for standards and service expectation of NAOME fellows. </a:t>
            </a:r>
          </a:p>
          <a:p>
            <a:pPr marL="342900" lvl="1" indent="0">
              <a:buNone/>
            </a:pPr>
            <a:endParaRPr lang="en-US" sz="1800" i="1" dirty="0" smtClean="0">
              <a:latin typeface="+mn-lt"/>
            </a:endParaRPr>
          </a:p>
          <a:p>
            <a:pPr marL="385763" indent="-385763">
              <a:buFont typeface="+mj-lt"/>
              <a:buAutoNum type="arabicPeriod"/>
            </a:pPr>
            <a:r>
              <a:rPr lang="en-US" sz="2400" dirty="0" smtClean="0">
                <a:latin typeface="+mn-lt"/>
              </a:rPr>
              <a:t>Identify what NAOME scholarship category is right for you </a:t>
            </a:r>
          </a:p>
          <a:p>
            <a:pPr marL="385763" indent="-385763">
              <a:buFont typeface="+mj-lt"/>
              <a:buAutoNum type="arabicPeriod"/>
            </a:pPr>
            <a:endParaRPr lang="en-US" sz="2400" dirty="0" smtClean="0">
              <a:latin typeface="+mn-lt"/>
            </a:endParaRPr>
          </a:p>
          <a:p>
            <a:pPr marL="385763" indent="-385763">
              <a:buFont typeface="+mj-lt"/>
              <a:buAutoNum type="arabicPeriod"/>
            </a:pPr>
            <a:r>
              <a:rPr lang="en-US" sz="2400" dirty="0" smtClean="0">
                <a:latin typeface="+mn-lt"/>
              </a:rPr>
              <a:t>Begin collecting evidence of your scholarship and updating your CV</a:t>
            </a:r>
          </a:p>
          <a:p>
            <a:pPr marL="385763" indent="-385763">
              <a:buFont typeface="+mj-lt"/>
              <a:buAutoNum type="arabicPeriod"/>
            </a:pPr>
            <a:endParaRPr lang="en-US" sz="2400" dirty="0">
              <a:latin typeface="+mn-lt"/>
            </a:endParaRPr>
          </a:p>
          <a:p>
            <a:pPr marL="385763" indent="-385763">
              <a:buFont typeface="+mj-lt"/>
              <a:buAutoNum type="arabicPeriod"/>
            </a:pPr>
            <a:r>
              <a:rPr lang="en-US" sz="2400" dirty="0" smtClean="0">
                <a:latin typeface="+mn-lt"/>
              </a:rPr>
              <a:t>When you are ready to begin your application seek support</a:t>
            </a:r>
          </a:p>
          <a:p>
            <a:pPr marL="385763" indent="-385763">
              <a:buFont typeface="+mj-lt"/>
              <a:buAutoNum type="arabicPeriod"/>
            </a:pPr>
            <a:endParaRPr lang="en-US" sz="2400" dirty="0" smtClean="0">
              <a:latin typeface="+mn-lt"/>
            </a:endParaRPr>
          </a:p>
        </p:txBody>
      </p:sp>
      <p:pic>
        <p:nvPicPr>
          <p:cNvPr id="4" name="Picture 3" descr="A picture containing drawing&#10;&#10;Description automatically generated">
            <a:extLst>
              <a:ext uri="{FF2B5EF4-FFF2-40B4-BE49-F238E27FC236}">
                <a16:creationId xmlns:a16="http://schemas.microsoft.com/office/drawing/2014/main" id="{60DCE75E-A910-4EA9-B299-96B9ADB7D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698" y="63649"/>
            <a:ext cx="755501" cy="755501"/>
          </a:xfrm>
          <a:prstGeom prst="rect">
            <a:avLst/>
          </a:prstGeom>
        </p:spPr>
      </p:pic>
      <p:pic>
        <p:nvPicPr>
          <p:cNvPr id="3" name="Picture 2"/>
          <p:cNvPicPr>
            <a:picLocks noChangeAspect="1"/>
          </p:cNvPicPr>
          <p:nvPr/>
        </p:nvPicPr>
        <p:blipFill>
          <a:blip r:embed="rId4"/>
          <a:stretch>
            <a:fillRect/>
          </a:stretch>
        </p:blipFill>
        <p:spPr>
          <a:xfrm>
            <a:off x="6857802" y="846941"/>
            <a:ext cx="2286198" cy="4096867"/>
          </a:xfrm>
          <a:prstGeom prst="rect">
            <a:avLst/>
          </a:prstGeom>
        </p:spPr>
      </p:pic>
      <p:pic>
        <p:nvPicPr>
          <p:cNvPr id="6" name="Picture 5"/>
          <p:cNvPicPr>
            <a:picLocks noChangeAspect="1"/>
          </p:cNvPicPr>
          <p:nvPr/>
        </p:nvPicPr>
        <p:blipFill>
          <a:blip r:embed="rId5"/>
          <a:stretch>
            <a:fillRect/>
          </a:stretch>
        </p:blipFill>
        <p:spPr>
          <a:xfrm>
            <a:off x="746984" y="5931765"/>
            <a:ext cx="6331548" cy="579170"/>
          </a:xfrm>
          <a:prstGeom prst="rect">
            <a:avLst/>
          </a:prstGeom>
        </p:spPr>
      </p:pic>
    </p:spTree>
    <p:extLst>
      <p:ext uri="{BB962C8B-B14F-4D97-AF65-F5344CB8AC3E}">
        <p14:creationId xmlns:p14="http://schemas.microsoft.com/office/powerpoint/2010/main" val="32932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04498" y="182880"/>
            <a:ext cx="5220972" cy="604579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096D527-CF4A-443D-B5E6-D3FC9C156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5775" y="63650"/>
            <a:ext cx="733424" cy="733424"/>
          </a:xfrm>
          <a:prstGeom prst="rect">
            <a:avLst/>
          </a:prstGeom>
        </p:spPr>
      </p:pic>
      <p:sp>
        <p:nvSpPr>
          <p:cNvPr id="3" name="TextBox 2"/>
          <p:cNvSpPr txBox="1"/>
          <p:nvPr/>
        </p:nvSpPr>
        <p:spPr>
          <a:xfrm>
            <a:off x="5852363" y="1890857"/>
            <a:ext cx="2818503" cy="156966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US" sz="2400" dirty="0"/>
              <a:t>Seek the support of your leadership and complete the reference check </a:t>
            </a:r>
            <a:r>
              <a:rPr lang="en-US" sz="2400" dirty="0" smtClean="0"/>
              <a:t>form</a:t>
            </a:r>
            <a:endParaRPr lang="en-US" dirty="0"/>
          </a:p>
        </p:txBody>
      </p:sp>
    </p:spTree>
    <p:extLst>
      <p:ext uri="{BB962C8B-B14F-4D97-AF65-F5344CB8AC3E}">
        <p14:creationId xmlns:p14="http://schemas.microsoft.com/office/powerpoint/2010/main" val="52862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372" y="91440"/>
            <a:ext cx="7288978" cy="916919"/>
          </a:xfrm>
        </p:spPr>
        <p:txBody>
          <a:bodyPr/>
          <a:lstStyle/>
          <a:p>
            <a:r>
              <a:rPr lang="en-US" dirty="0" smtClean="0"/>
              <a:t>Request a Mentor</a:t>
            </a:r>
            <a:endParaRPr lang="en-US" dirty="0"/>
          </a:p>
        </p:txBody>
      </p:sp>
      <p:pic>
        <p:nvPicPr>
          <p:cNvPr id="4" name="Content Placeholder 3"/>
          <p:cNvPicPr>
            <a:picLocks noGrp="1" noChangeAspect="1"/>
          </p:cNvPicPr>
          <p:nvPr>
            <p:ph idx="1"/>
          </p:nvPr>
        </p:nvPicPr>
        <p:blipFill>
          <a:blip r:embed="rId3"/>
          <a:stretch>
            <a:fillRect/>
          </a:stretch>
        </p:blipFill>
        <p:spPr>
          <a:xfrm>
            <a:off x="125686" y="1063503"/>
            <a:ext cx="5809129" cy="5595481"/>
          </a:xfrm>
          <a:prstGeom prst="rect">
            <a:avLst/>
          </a:prstGeom>
        </p:spPr>
      </p:pic>
      <p:pic>
        <p:nvPicPr>
          <p:cNvPr id="5" name="Picture 4"/>
          <p:cNvPicPr>
            <a:picLocks noChangeAspect="1"/>
          </p:cNvPicPr>
          <p:nvPr/>
        </p:nvPicPr>
        <p:blipFill>
          <a:blip r:embed="rId4"/>
          <a:stretch>
            <a:fillRect/>
          </a:stretch>
        </p:blipFill>
        <p:spPr>
          <a:xfrm>
            <a:off x="125686" y="46935"/>
            <a:ext cx="1005927" cy="1005927"/>
          </a:xfrm>
          <a:prstGeom prst="rect">
            <a:avLst/>
          </a:prstGeom>
        </p:spPr>
      </p:pic>
      <p:pic>
        <p:nvPicPr>
          <p:cNvPr id="6" name="Picture 5"/>
          <p:cNvPicPr>
            <a:picLocks noChangeAspect="1"/>
          </p:cNvPicPr>
          <p:nvPr/>
        </p:nvPicPr>
        <p:blipFill>
          <a:blip r:embed="rId5"/>
          <a:stretch>
            <a:fillRect/>
          </a:stretch>
        </p:blipFill>
        <p:spPr>
          <a:xfrm>
            <a:off x="5240846" y="3310231"/>
            <a:ext cx="2298391" cy="1743607"/>
          </a:xfrm>
          <a:prstGeom prst="rect">
            <a:avLst/>
          </a:prstGeom>
        </p:spPr>
      </p:pic>
    </p:spTree>
    <p:extLst>
      <p:ext uri="{BB962C8B-B14F-4D97-AF65-F5344CB8AC3E}">
        <p14:creationId xmlns:p14="http://schemas.microsoft.com/office/powerpoint/2010/main" val="4086963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Woman w Crossed Arms PPT template.potx" id="{82955250-B4BB-453F-883F-BB74837145B5}" vid="{5CC5B824-036D-4C9C-A05F-782DF199B5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D0959894B04C44868D53DCFD951561" ma:contentTypeVersion="12" ma:contentTypeDescription="Create a new document." ma:contentTypeScope="" ma:versionID="951d7ba7e5aa707801e80e017d8b0fb9">
  <xsd:schema xmlns:xsd="http://www.w3.org/2001/XMLSchema" xmlns:xs="http://www.w3.org/2001/XMLSchema" xmlns:p="http://schemas.microsoft.com/office/2006/metadata/properties" xmlns:ns3="353fadd8-b173-4077-a9ef-2fe731ee6613" xmlns:ns4="5bf58725-574a-42bd-8096-45f725a7a8ac" targetNamespace="http://schemas.microsoft.com/office/2006/metadata/properties" ma:root="true" ma:fieldsID="517f01f5ff745910915d7e3b504f3bc5" ns3:_="" ns4:_="">
    <xsd:import namespace="353fadd8-b173-4077-a9ef-2fe731ee6613"/>
    <xsd:import namespace="5bf58725-574a-42bd-8096-45f725a7a8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fadd8-b173-4077-a9ef-2fe731ee66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f58725-574a-42bd-8096-45f725a7a8a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6664F-0413-4F59-9777-CE84A0CECBD0}">
  <ds:schemaRefs>
    <ds:schemaRef ds:uri="http://schemas.microsoft.com/sharepoint/v3/contenttype/forms"/>
  </ds:schemaRefs>
</ds:datastoreItem>
</file>

<file path=customXml/itemProps2.xml><?xml version="1.0" encoding="utf-8"?>
<ds:datastoreItem xmlns:ds="http://schemas.openxmlformats.org/officeDocument/2006/customXml" ds:itemID="{5F3E9CF1-7E90-4D22-A86F-B67C449142C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bf58725-574a-42bd-8096-45f725a7a8ac"/>
    <ds:schemaRef ds:uri="http://purl.org/dc/terms/"/>
    <ds:schemaRef ds:uri="http://schemas.openxmlformats.org/package/2006/metadata/core-properties"/>
    <ds:schemaRef ds:uri="353fadd8-b173-4077-a9ef-2fe731ee6613"/>
    <ds:schemaRef ds:uri="http://www.w3.org/XML/1998/namespace"/>
  </ds:schemaRefs>
</ds:datastoreItem>
</file>

<file path=customXml/itemProps3.xml><?xml version="1.0" encoding="utf-8"?>
<ds:datastoreItem xmlns:ds="http://schemas.openxmlformats.org/officeDocument/2006/customXml" ds:itemID="{6C095FF6-DA0B-432C-B171-4103B8696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fadd8-b173-4077-a9ef-2fe731ee6613"/>
    <ds:schemaRef ds:uri="5bf58725-574a-42bd-8096-45f725a7a8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PPT for Pam</Template>
  <TotalTime>1841</TotalTime>
  <Words>666</Words>
  <Application>Microsoft Office PowerPoint</Application>
  <PresentationFormat>On-screen Show (4:3)</PresentationFormat>
  <Paragraphs>105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Wingdings</vt:lpstr>
      <vt:lpstr>Office Theme</vt:lpstr>
      <vt:lpstr>PowerPoint Presentation</vt:lpstr>
      <vt:lpstr>NAOME Serves the Osteopathic Profession</vt:lpstr>
      <vt:lpstr>Who should apply?</vt:lpstr>
      <vt:lpstr>What scholarship category is a fit for you?</vt:lpstr>
      <vt:lpstr>Opportunities for Engagement</vt:lpstr>
      <vt:lpstr>Fellow Voices </vt:lpstr>
      <vt:lpstr>How to get started</vt:lpstr>
      <vt:lpstr>PowerPoint Presentation</vt:lpstr>
      <vt:lpstr>Request a Mentor</vt:lpstr>
      <vt:lpstr>Timeline</vt:lpstr>
      <vt:lpstr>We look forward to welcoming you!</vt:lpstr>
      <vt:lpstr>Developed by NAOME Leadership Produced by Rowan University School of Osteopathic Medicine August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Bragan, PMP</dc:creator>
  <cp:lastModifiedBy>Basehore, Pamela M</cp:lastModifiedBy>
  <cp:revision>44</cp:revision>
  <cp:lastPrinted>2020-03-09T22:37:15Z</cp:lastPrinted>
  <dcterms:created xsi:type="dcterms:W3CDTF">2019-10-11T20:22:28Z</dcterms:created>
  <dcterms:modified xsi:type="dcterms:W3CDTF">2020-08-29T00:41:40Z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0x01010012D0959894B04C44868D53DCFD951561</vt:lpwstr>
  </property>
</Properties>
</file>