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8"/>
  </p:notesMasterIdLst>
  <p:handoutMasterIdLst>
    <p:handoutMasterId r:id="rId19"/>
  </p:handoutMasterIdLst>
  <p:sldIdLst>
    <p:sldId id="323" r:id="rId9"/>
    <p:sldId id="338" r:id="rId10"/>
    <p:sldId id="324" r:id="rId11"/>
    <p:sldId id="328" r:id="rId12"/>
    <p:sldId id="357" r:id="rId13"/>
    <p:sldId id="352" r:id="rId14"/>
    <p:sldId id="355" r:id="rId15"/>
    <p:sldId id="356" r:id="rId16"/>
    <p:sldId id="351" r:id="rId17"/>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1612F-64C4-45D7-9EC5-9D35D7EB3A0E}" v="1" dt="2026-05-01T17:23:24.939"/>
    <p1510:client id="{3E7EFA31-8E4D-4F7D-9B4D-2E25D30A5CEC}" v="1" dt="2026-05-01T16:20:01.4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0"/>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custSel modSld">
      <pc:chgData name="Hannah Burgess" userId="a22e7458-e6e0-41a6-894e-e311d127ff86" providerId="ADAL" clId="{11B46E2C-4437-43B4-BC76-B4C277BA6017}" dt="2026-05-01T17:23:44.402" v="77" actId="113"/>
      <pc:docMkLst>
        <pc:docMk/>
      </pc:docMkLst>
      <pc:sldChg chg="modSp mod">
        <pc:chgData name="Hannah Burgess" userId="a22e7458-e6e0-41a6-894e-e311d127ff86" providerId="ADAL" clId="{11B46E2C-4437-43B4-BC76-B4C277BA6017}" dt="2026-05-01T17:23:44.402" v="77" actId="113"/>
        <pc:sldMkLst>
          <pc:docMk/>
          <pc:sldMk cId="140364483" sldId="351"/>
        </pc:sldMkLst>
        <pc:spChg chg="mod">
          <ac:chgData name="Hannah Burgess" userId="a22e7458-e6e0-41a6-894e-e311d127ff86" providerId="ADAL" clId="{11B46E2C-4437-43B4-BC76-B4C277BA6017}" dt="2026-05-01T17:23:44.402" v="77" actId="113"/>
          <ac:spMkLst>
            <pc:docMk/>
            <pc:sldMk cId="140364483" sldId="351"/>
            <ac:spMk id="5" creationId="{9C202FD5-8AC3-FF14-7155-4B8D95E7E12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numFmt formatCode="General"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Sheet1!$B$2:$B$12</c:f>
              <c:numCache>
                <c:formatCode>General</c:formatCode>
                <c:ptCount val="11"/>
                <c:pt idx="0">
                  <c:v>0</c:v>
                </c:pt>
                <c:pt idx="1">
                  <c:v>0</c:v>
                </c:pt>
                <c:pt idx="2">
                  <c:v>3</c:v>
                </c:pt>
                <c:pt idx="3">
                  <c:v>5</c:v>
                </c:pt>
                <c:pt idx="4">
                  <c:v>6</c:v>
                </c:pt>
                <c:pt idx="5">
                  <c:v>12</c:v>
                </c:pt>
                <c:pt idx="6">
                  <c:v>4</c:v>
                </c:pt>
                <c:pt idx="7">
                  <c:v>2</c:v>
                </c:pt>
                <c:pt idx="8">
                  <c:v>0</c:v>
                </c:pt>
                <c:pt idx="9">
                  <c:v>2</c:v>
                </c:pt>
                <c:pt idx="10">
                  <c:v>0</c:v>
                </c:pt>
              </c:numCache>
            </c:numRef>
          </c:val>
          <c:extLst>
            <c:ext xmlns:c16="http://schemas.microsoft.com/office/drawing/2014/chart" uri="{C3380CC4-5D6E-409C-BE32-E72D297353CC}">
              <c16:uniqueId val="{00000000-BCB8-4B5E-90D7-092DC367B75F}"/>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Sheet1!$C$2:$C$12</c:f>
              <c:numCache>
                <c:formatCode>General</c:formatCode>
                <c:ptCount val="11"/>
                <c:pt idx="0">
                  <c:v>0</c:v>
                </c:pt>
                <c:pt idx="1">
                  <c:v>3</c:v>
                </c:pt>
                <c:pt idx="2">
                  <c:v>5</c:v>
                </c:pt>
                <c:pt idx="3">
                  <c:v>10</c:v>
                </c:pt>
                <c:pt idx="4">
                  <c:v>7</c:v>
                </c:pt>
                <c:pt idx="5">
                  <c:v>3</c:v>
                </c:pt>
                <c:pt idx="6">
                  <c:v>4</c:v>
                </c:pt>
                <c:pt idx="7">
                  <c:v>2</c:v>
                </c:pt>
                <c:pt idx="8">
                  <c:v>0</c:v>
                </c:pt>
                <c:pt idx="9">
                  <c:v>0</c:v>
                </c:pt>
                <c:pt idx="10">
                  <c:v>3</c:v>
                </c:pt>
              </c:numCache>
            </c:numRef>
          </c:val>
          <c:extLst>
            <c:ext xmlns:c16="http://schemas.microsoft.com/office/drawing/2014/chart" uri="{C3380CC4-5D6E-409C-BE32-E72D297353CC}">
              <c16:uniqueId val="{00000001-BCB8-4B5E-90D7-092DC367B75F}"/>
            </c:ext>
          </c:extLst>
        </c:ser>
        <c:dLbls>
          <c:showLegendKey val="0"/>
          <c:showVal val="0"/>
          <c:showCatName val="0"/>
          <c:showSerName val="0"/>
          <c:showPercent val="0"/>
          <c:showBubbleSize val="0"/>
        </c:dLbls>
        <c:gapWidth val="219"/>
        <c:overlap val="-27"/>
        <c:axId val="1128012448"/>
        <c:axId val="1127577664"/>
      </c:barChart>
      <c:catAx>
        <c:axId val="11280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7577664"/>
        <c:crosses val="autoZero"/>
        <c:auto val="1"/>
        <c:lblAlgn val="ctr"/>
        <c:lblOffset val="100"/>
        <c:noMultiLvlLbl val="0"/>
      </c:catAx>
      <c:valAx>
        <c:axId val="112757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801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Sheet1!$B$2:$B$12</c:f>
              <c:numCache>
                <c:formatCode>General</c:formatCode>
                <c:ptCount val="11"/>
                <c:pt idx="0">
                  <c:v>0</c:v>
                </c:pt>
                <c:pt idx="1">
                  <c:v>0</c:v>
                </c:pt>
                <c:pt idx="2">
                  <c:v>0</c:v>
                </c:pt>
                <c:pt idx="3">
                  <c:v>0</c:v>
                </c:pt>
                <c:pt idx="4">
                  <c:v>0</c:v>
                </c:pt>
                <c:pt idx="5">
                  <c:v>2</c:v>
                </c:pt>
                <c:pt idx="6">
                  <c:v>6</c:v>
                </c:pt>
                <c:pt idx="7">
                  <c:v>7</c:v>
                </c:pt>
                <c:pt idx="8">
                  <c:v>11</c:v>
                </c:pt>
                <c:pt idx="9">
                  <c:v>6</c:v>
                </c:pt>
                <c:pt idx="10">
                  <c:v>2</c:v>
                </c:pt>
              </c:numCache>
            </c:numRef>
          </c:val>
          <c:extLst>
            <c:ext xmlns:c16="http://schemas.microsoft.com/office/drawing/2014/chart" uri="{C3380CC4-5D6E-409C-BE32-E72D297353CC}">
              <c16:uniqueId val="{00000000-35D3-4085-8D65-10F4D8D7EC38}"/>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Sheet1!$C$2:$C$12</c:f>
              <c:numCache>
                <c:formatCode>General</c:formatCode>
                <c:ptCount val="11"/>
                <c:pt idx="0">
                  <c:v>0</c:v>
                </c:pt>
                <c:pt idx="1">
                  <c:v>0</c:v>
                </c:pt>
                <c:pt idx="2">
                  <c:v>0</c:v>
                </c:pt>
                <c:pt idx="3">
                  <c:v>0</c:v>
                </c:pt>
                <c:pt idx="4">
                  <c:v>0</c:v>
                </c:pt>
                <c:pt idx="5">
                  <c:v>3</c:v>
                </c:pt>
                <c:pt idx="6">
                  <c:v>9</c:v>
                </c:pt>
                <c:pt idx="7">
                  <c:v>7</c:v>
                </c:pt>
                <c:pt idx="8">
                  <c:v>6</c:v>
                </c:pt>
                <c:pt idx="9">
                  <c:v>4</c:v>
                </c:pt>
                <c:pt idx="10">
                  <c:v>8</c:v>
                </c:pt>
              </c:numCache>
            </c:numRef>
          </c:val>
          <c:extLst>
            <c:ext xmlns:c16="http://schemas.microsoft.com/office/drawing/2014/chart" uri="{C3380CC4-5D6E-409C-BE32-E72D297353CC}">
              <c16:uniqueId val="{00000001-35D3-4085-8D65-10F4D8D7EC38}"/>
            </c:ext>
          </c:extLst>
        </c:ser>
        <c:dLbls>
          <c:dLblPos val="outEnd"/>
          <c:showLegendKey val="0"/>
          <c:showVal val="1"/>
          <c:showCatName val="0"/>
          <c:showSerName val="0"/>
          <c:showPercent val="0"/>
          <c:showBubbleSize val="0"/>
        </c:dLbls>
        <c:gapWidth val="219"/>
        <c:overlap val="-27"/>
        <c:axId val="919781856"/>
        <c:axId val="898027680"/>
      </c:barChart>
      <c:catAx>
        <c:axId val="919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898027680"/>
        <c:crosses val="autoZero"/>
        <c:auto val="1"/>
        <c:lblAlgn val="ctr"/>
        <c:lblOffset val="100"/>
        <c:noMultiLvlLbl val="0"/>
      </c:catAx>
      <c:valAx>
        <c:axId val="89802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91978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abderm.org/public/what-is-a-dermatologist" TargetMode="External"/><Relationship Id="rId2" Type="http://schemas.openxmlformats.org/officeDocument/2006/relationships/hyperlink" Target="https://www.abms.org/board/american-board-of-dermatology/#abd-d"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apps.acgme-i.org/ads/Public"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nrmp.org/match-data/2024/08/charting-outcomes-program-director-survey-results-main-residency-match/" TargetMode="External"/><Relationship Id="rId2" Type="http://schemas.openxmlformats.org/officeDocument/2006/relationships/hyperlink" Target="https://apps.acgme-i.org/ads/Public" TargetMode="External"/><Relationship Id="rId1" Type="http://schemas.openxmlformats.org/officeDocument/2006/relationships/slideLayout" Target="../slideLayouts/slideLayout6.xml"/><Relationship Id="rId6" Type="http://schemas.openxmlformats.org/officeDocument/2006/relationships/hyperlink" Target="https://www.aamc.org/cim/explore-options/specialty-profiles" TargetMode="External"/><Relationship Id="rId5" Type="http://schemas.openxmlformats.org/officeDocument/2006/relationships/hyperlink" Target="https://students-residents.aamc.org/applying-residencies-eras/program-signaling-2025-myeras-application-season" TargetMode="External"/><Relationship Id="rId4" Type="http://schemas.openxmlformats.org/officeDocument/2006/relationships/hyperlink" Target="https://www.nrmp.org/match-data/2024/08/charting-outcomes-characteristics-of-u-s-do-seniors-who-matched-to-their-preferred-specialty-2024-main-residency-match/"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www.nrmp.org/match-data/2024/08/charting-outcomes-program-director-survey-results-main-residency-match/"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aocd.org/" TargetMode="External"/><Relationship Id="rId7" Type="http://schemas.openxmlformats.org/officeDocument/2006/relationships/hyperlink" Target="https://search.aad.org/?Search=mentorship" TargetMode="External"/><Relationship Id="rId2" Type="http://schemas.openxmlformats.org/officeDocument/2006/relationships/hyperlink" Target="https://www.aamc.org/cim/explore-options/specialty-profiles/dermatology#overview" TargetMode="External"/><Relationship Id="rId1" Type="http://schemas.openxmlformats.org/officeDocument/2006/relationships/slideLayout" Target="../slideLayouts/slideLayout6.xml"/><Relationship Id="rId6" Type="http://schemas.openxmlformats.org/officeDocument/2006/relationships/hyperlink" Target="https://www.aad.org/member/career/volunteer" TargetMode="External"/><Relationship Id="rId5" Type="http://schemas.openxmlformats.org/officeDocument/2006/relationships/hyperlink" Target="https://www.aad.org/member/meetings-education" TargetMode="External"/><Relationship Id="rId4" Type="http://schemas.openxmlformats.org/officeDocument/2006/relationships/hyperlink" Target="https://www.aad.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p:txBody>
          <a:bodyPr lIns="91440" tIns="45720" rIns="91440" bIns="45720" anchor="t"/>
          <a:lstStyle/>
          <a:p>
            <a:pPr algn="ctr"/>
            <a:r>
              <a:rPr lang="en-US" sz="3300" dirty="0">
                <a:latin typeface="Urbanist ExtraBold"/>
                <a:ea typeface="Urbanist" panose="020B0A04040200000203" pitchFamily="34" charset="0"/>
                <a:cs typeface="Urbanist" panose="020B0A04040200000203" pitchFamily="34" charset="0"/>
              </a:rPr>
              <a:t>Dermatology</a:t>
            </a:r>
            <a:endParaRPr lang="en-US" sz="3300" b="0" dirty="0">
              <a:solidFill>
                <a:srgbClr val="000000"/>
              </a:solidFill>
              <a:latin typeface="Urbanist ExtraBold"/>
              <a:ea typeface="Urbanist" panose="020B0A04040200000203" pitchFamily="34" charset="0"/>
              <a:cs typeface="Urbanist" panose="020B0A04040200000203" pitchFamily="34" charset="0"/>
            </a:endParaRPr>
          </a:p>
          <a:p>
            <a:pPr algn="ctr"/>
            <a:endParaRPr lang="en-US" sz="2800" dirty="0">
              <a:solidFill>
                <a:srgbClr val="FFFFFF"/>
              </a:solidFill>
              <a:latin typeface="Urbanist ExtraBold"/>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362277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66205" y="586447"/>
            <a:ext cx="4975979" cy="461665"/>
          </a:xfrm>
        </p:spPr>
        <p:txBody>
          <a:bodyPr lIns="91440" tIns="45720" rIns="91440" bIns="45720" anchor="t">
            <a:noAutofit/>
          </a:bodyPr>
          <a:lstStyle/>
          <a:p>
            <a:pPr algn="l">
              <a:spcBef>
                <a:spcPts val="850"/>
              </a:spcBef>
            </a:pPr>
            <a:r>
              <a:rPr lang="en-US" sz="1400" b="0">
                <a:solidFill>
                  <a:srgbClr val="0D0D0D"/>
                </a:solidFill>
                <a:latin typeface="Urbanist"/>
                <a:ea typeface="Urbanist" panose="020B0A04040200000203" pitchFamily="34" charset="0"/>
                <a:cs typeface="Segoe UI"/>
              </a:rPr>
              <a:t>A dermatologist specializes in the medical and surgical treatment of conditions related to the skin, hair, nails, and mucous membranes. This encompasses a broad range of disorders including infectious, immunologic, degenerative</a:t>
            </a:r>
            <a:r>
              <a:rPr lang="en-US" sz="1400" b="0" i="0" u="none" strike="noStrike">
                <a:solidFill>
                  <a:srgbClr val="0D0D0D"/>
                </a:solidFill>
                <a:effectLst/>
                <a:latin typeface="Urbanist"/>
                <a:ea typeface="Urbanist" panose="020B0A04040200000203" pitchFamily="34" charset="0"/>
                <a:cs typeface="Segoe UI"/>
              </a:rPr>
              <a:t>, </a:t>
            </a:r>
            <a:r>
              <a:rPr lang="en-US" sz="1400" b="0">
                <a:solidFill>
                  <a:srgbClr val="0D0D0D"/>
                </a:solidFill>
                <a:latin typeface="Urbanist"/>
                <a:ea typeface="Urbanist" panose="020B0A04040200000203" pitchFamily="34" charset="0"/>
                <a:cs typeface="Segoe UI"/>
              </a:rPr>
              <a:t>neoplastic (relating to the growth of tumors), and oncologic (cancer-related) diseases. Their expertise extends to diagnosing and managing complex skin conditions </a:t>
            </a:r>
            <a:r>
              <a:rPr lang="en-US" sz="1400" b="0" i="0" u="none" strike="noStrike">
                <a:solidFill>
                  <a:srgbClr val="0D0D0D"/>
                </a:solidFill>
                <a:effectLst/>
                <a:latin typeface="Urbanist"/>
                <a:ea typeface="Urbanist" panose="020B0A04040200000203" pitchFamily="34" charset="0"/>
                <a:cs typeface="Segoe UI"/>
              </a:rPr>
              <a:t>and </a:t>
            </a:r>
            <a:r>
              <a:rPr lang="en-US" sz="1400" b="0">
                <a:solidFill>
                  <a:srgbClr val="0D0D0D"/>
                </a:solidFill>
                <a:latin typeface="Urbanist"/>
                <a:ea typeface="Urbanist" panose="020B0A04040200000203" pitchFamily="34" charset="0"/>
                <a:cs typeface="Segoe UI"/>
              </a:rPr>
              <a:t>diseases</a:t>
            </a:r>
            <a:endParaRPr lang="en-US" sz="1400" b="0">
              <a:solidFill>
                <a:srgbClr val="000000"/>
              </a:solidFill>
              <a:latin typeface="Urbanist"/>
              <a:ea typeface="Urbanist" panose="020B0A04040200000203" pitchFamily="34" charset="0"/>
              <a:cs typeface="Segoe UI"/>
            </a:endParaRPr>
          </a:p>
          <a:p>
            <a:pPr algn="l">
              <a:spcBef>
                <a:spcPts val="850"/>
              </a:spcBef>
            </a:pPr>
            <a:r>
              <a:rPr lang="en-US" sz="1400" b="0">
                <a:solidFill>
                  <a:srgbClr val="000000"/>
                </a:solidFill>
                <a:latin typeface="Urbanist"/>
                <a:cs typeface="Segoe UI"/>
              </a:rPr>
              <a:t>Dermatologists treat a broad range of diseases, from life-threatening skin cancers and drug reactions to life-disrupting conditions such as eczema, psoriasis and acne, as well as changes associated with aging. </a:t>
            </a:r>
          </a:p>
          <a:p>
            <a:pPr algn="l">
              <a:spcBef>
                <a:spcPts val="850"/>
              </a:spcBef>
            </a:pPr>
            <a:r>
              <a:rPr lang="en-US" sz="1400" b="0">
                <a:solidFill>
                  <a:srgbClr val="000000"/>
                </a:solidFill>
                <a:latin typeface="Urbanist"/>
                <a:cs typeface="Segoe UI"/>
              </a:rPr>
              <a:t>During their training, dermatologists will learn to recognize and diagnose skin diseases in adults and children, how to biopsy and interpret the microscopic presentation of skin disease, and how to surgically and medically manage and treat these conditions. </a:t>
            </a:r>
            <a:endParaRPr lang="en-US" sz="1400">
              <a:latin typeface="Urbanist"/>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08245" y="100938"/>
            <a:ext cx="4576712" cy="1636713"/>
          </a:xfrm>
          <a:prstGeom prst="rect">
            <a:avLst/>
          </a:prstGeom>
          <a:ln>
            <a:noFill/>
          </a:ln>
        </p:spPr>
        <p:txBody>
          <a:bodyPr lIns="91440" tIns="45720" rIns="91440" bIns="45720" anchor="t"/>
          <a:lstStyle/>
          <a:p>
            <a:pPr marL="0" indent="0" algn="l">
              <a:buNone/>
            </a:pPr>
            <a:r>
              <a:rPr lang="en-US" sz="2200" b="1" dirty="0">
                <a:solidFill>
                  <a:srgbClr val="211261"/>
                </a:solidFill>
                <a:latin typeface="Urbanist"/>
                <a:ea typeface="+mn-lt"/>
                <a:cs typeface="+mn-lt"/>
              </a:rPr>
              <a:t>Dermatology Overview</a:t>
            </a:r>
            <a:endParaRPr lang="en-US" b="1" dirty="0">
              <a:solidFill>
                <a:srgbClr val="211261"/>
              </a:solidFill>
              <a:latin typeface="Urbanist"/>
              <a:cs typeface="Calibri"/>
            </a:endParaRPr>
          </a:p>
          <a:p>
            <a:pPr marL="0" indent="0">
              <a:buNone/>
            </a:pPr>
            <a:endParaRPr lang="en-US" b="1" dirty="0">
              <a:solidFill>
                <a:srgbClr val="211261"/>
              </a:solidFill>
              <a:latin typeface="Urbanist"/>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
        <p:nvSpPr>
          <p:cNvPr id="8" name="TextBox 4">
            <a:extLst>
              <a:ext uri="{FF2B5EF4-FFF2-40B4-BE49-F238E27FC236}">
                <a16:creationId xmlns:a16="http://schemas.microsoft.com/office/drawing/2014/main" id="{5040A222-BB5D-0F86-CB86-CD1D8DFD9FD0}"/>
              </a:ext>
            </a:extLst>
          </p:cNvPr>
          <p:cNvSpPr txBox="1"/>
          <p:nvPr/>
        </p:nvSpPr>
        <p:spPr>
          <a:xfrm>
            <a:off x="3867792" y="4211279"/>
            <a:ext cx="10590007" cy="83099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b="1" dirty="0">
                <a:latin typeface="Urbanist"/>
              </a:rPr>
              <a:t>Sources</a:t>
            </a:r>
            <a:r>
              <a:rPr lang="en-US" sz="800" dirty="0">
                <a:latin typeface="Urbanist"/>
              </a:rPr>
              <a:t> </a:t>
            </a:r>
          </a:p>
          <a:p>
            <a:r>
              <a:rPr lang="en-US" sz="800" dirty="0">
                <a:latin typeface="Urbanist"/>
              </a:rPr>
              <a:t>American Board of Medical Specialties (Last accessed 2024) </a:t>
            </a:r>
          </a:p>
          <a:p>
            <a:r>
              <a:rPr lang="en-US" sz="800" dirty="0">
                <a:latin typeface="Urbanist"/>
                <a:hlinkClick r:id="rId2"/>
              </a:rPr>
              <a:t>https://www.abms.org/board/american-board-of-dermatology/#abd-d </a:t>
            </a:r>
            <a:endParaRPr lang="en-US" sz="800" dirty="0">
              <a:latin typeface="Urbanist"/>
            </a:endParaRPr>
          </a:p>
          <a:p>
            <a:endParaRPr lang="en-US" sz="800" dirty="0">
              <a:latin typeface="Urbanist"/>
            </a:endParaRPr>
          </a:p>
          <a:p>
            <a:r>
              <a:rPr lang="en-US" sz="800" dirty="0">
                <a:latin typeface="Urbanist"/>
              </a:rPr>
              <a:t>American Board of Dermatology (Last accessed 2024)  ​</a:t>
            </a:r>
          </a:p>
          <a:p>
            <a:r>
              <a:rPr lang="en-US" sz="800" dirty="0">
                <a:latin typeface="Urbanist"/>
                <a:hlinkClick r:id="rId3"/>
              </a:rPr>
              <a:t>https://www.abderm.org/public/what-is-a-dermatologist</a:t>
            </a:r>
            <a:endParaRPr lang="en-US" sz="800" dirty="0">
              <a:latin typeface="Urbanist"/>
            </a:endParaRPr>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DCE4972-81FE-C487-0D7C-6A59079E9863}"/>
              </a:ext>
            </a:extLst>
          </p:cNvPr>
          <p:cNvSpPr>
            <a:spLocks noGrp="1"/>
          </p:cNvSpPr>
          <p:nvPr>
            <p:ph type="body" sz="quarter" idx="11"/>
          </p:nvPr>
        </p:nvSpPr>
        <p:spPr>
          <a:xfrm>
            <a:off x="1953772" y="2133683"/>
            <a:ext cx="4614572" cy="883547"/>
          </a:xfrm>
        </p:spPr>
        <p:txBody>
          <a:bodyPr lIns="91440" tIns="45720" rIns="91440" bIns="45720" anchor="ctr"/>
          <a:lstStyle/>
          <a:p>
            <a:pPr algn="ctr"/>
            <a:r>
              <a:rPr lang="en-US" sz="2000" dirty="0">
                <a:latin typeface="Urbanist"/>
                <a:ea typeface="Urbanist" panose="020B0A04040200000203" pitchFamily="34" charset="0"/>
                <a:cs typeface="Urbanist" panose="020B0A04040200000203" pitchFamily="34" charset="0"/>
              </a:rPr>
              <a:t>Dermatology </a:t>
            </a:r>
            <a:r>
              <a:rPr lang="en-US" sz="2000" i="0" u="none" strike="noStrike" dirty="0">
                <a:effectLst/>
                <a:latin typeface="Urbanist"/>
                <a:ea typeface="Urbanist" panose="020B0A04040200000203" pitchFamily="34" charset="0"/>
                <a:cs typeface="Urbanist" panose="020B0A04040200000203" pitchFamily="34" charset="0"/>
              </a:rPr>
              <a:t>Subspecialties</a:t>
            </a:r>
            <a:endParaRPr lang="en-US" sz="2000" dirty="0">
              <a:latin typeface="Urbanist"/>
              <a:ea typeface="Urbanist" panose="020B0A04040200000203" pitchFamily="34" charset="0"/>
              <a:cs typeface="Urbanist" panose="020B0A04040200000203" pitchFamily="34" charset="0"/>
            </a:endParaRPr>
          </a:p>
          <a:p>
            <a:pPr algn="ctr"/>
            <a:endParaRPr lang="en-US" sz="1600" b="0" dirty="0">
              <a:latin typeface="Urbanist"/>
              <a:cs typeface="Arial"/>
            </a:endParaRPr>
          </a:p>
          <a:p>
            <a:pPr marL="285750" indent="-285750">
              <a:spcBef>
                <a:spcPts val="850"/>
              </a:spcBef>
              <a:buFont typeface="Arial"/>
              <a:buChar char="•"/>
            </a:pPr>
            <a:r>
              <a:rPr lang="en-US" sz="1600" b="0" dirty="0">
                <a:latin typeface="Urbanist"/>
                <a:cs typeface="Arial"/>
              </a:rPr>
              <a:t>Dermatopathology</a:t>
            </a:r>
          </a:p>
          <a:p>
            <a:pPr marL="285750" indent="-285750">
              <a:spcBef>
                <a:spcPts val="850"/>
              </a:spcBef>
              <a:buFont typeface="Arial"/>
              <a:buChar char="•"/>
            </a:pPr>
            <a:r>
              <a:rPr lang="en-US" sz="1600" b="0" dirty="0">
                <a:latin typeface="Urbanist"/>
                <a:cs typeface="Arial"/>
              </a:rPr>
              <a:t>Micrographic Surgery &amp; Dermatologic Oncology</a:t>
            </a:r>
          </a:p>
          <a:p>
            <a:pPr marL="285750" indent="-285750">
              <a:spcBef>
                <a:spcPts val="850"/>
              </a:spcBef>
              <a:buFont typeface="Arial"/>
              <a:buChar char="•"/>
            </a:pPr>
            <a:r>
              <a:rPr lang="en-US" sz="1600" b="0" dirty="0">
                <a:latin typeface="Urbanist"/>
                <a:cs typeface="Arial"/>
              </a:rPr>
              <a:t>Pediatric Dermatology</a:t>
            </a:r>
            <a:endParaRPr lang="en-US" sz="1600" dirty="0">
              <a:latin typeface="Urbanist"/>
            </a:endParaRPr>
          </a:p>
          <a:p>
            <a:pPr marL="285750" indent="-285750">
              <a:spcBef>
                <a:spcPts val="850"/>
              </a:spcBef>
              <a:buFont typeface="Arial"/>
              <a:buChar char="•"/>
            </a:pPr>
            <a:endParaRPr lang="en-US" sz="1600" b="0" dirty="0">
              <a:latin typeface="Urbanist"/>
              <a:cs typeface="Arial"/>
            </a:endParaRPr>
          </a:p>
          <a:p>
            <a:endParaRPr lang="en-US" sz="1600" dirty="0">
              <a:latin typeface="Urbanist"/>
            </a:endParaRPr>
          </a:p>
        </p:txBody>
      </p:sp>
      <p:sp>
        <p:nvSpPr>
          <p:cNvPr id="2" name="TextBox 1">
            <a:extLst>
              <a:ext uri="{FF2B5EF4-FFF2-40B4-BE49-F238E27FC236}">
                <a16:creationId xmlns:a16="http://schemas.microsoft.com/office/drawing/2014/main" id="{FCB2E0B4-9A21-3A5A-6704-5395A65EFE41}"/>
              </a:ext>
            </a:extLst>
          </p:cNvPr>
          <p:cNvSpPr txBox="1"/>
          <p:nvPr/>
        </p:nvSpPr>
        <p:spPr>
          <a:xfrm>
            <a:off x="2281314" y="4099857"/>
            <a:ext cx="2743200"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b="1" dirty="0">
                <a:solidFill>
                  <a:schemeClr val="bg1"/>
                </a:solidFill>
                <a:latin typeface="Urbanist"/>
                <a:cs typeface="Segoe UI"/>
              </a:rPr>
              <a:t>Source</a:t>
            </a:r>
            <a:r>
              <a:rPr lang="en-US" sz="950" dirty="0">
                <a:solidFill>
                  <a:schemeClr val="bg1"/>
                </a:solidFill>
                <a:latin typeface="Urbanist"/>
                <a:cs typeface="Segoe UI"/>
              </a:rPr>
              <a:t>​</a:t>
            </a:r>
          </a:p>
          <a:p>
            <a:r>
              <a:rPr lang="en-US" sz="950" u="sng" dirty="0">
                <a:solidFill>
                  <a:schemeClr val="bg1"/>
                </a:solidFill>
                <a:latin typeface="Urbanist"/>
                <a:cs typeface="Segoe UI"/>
                <a:hlinkClick r:id="rId2">
                  <a:extLst>
                    <a:ext uri="{A12FA001-AC4F-418D-AE19-62706E023703}">
                      <ahyp:hlinkClr xmlns:ahyp="http://schemas.microsoft.com/office/drawing/2018/hyperlinkcolor" val="tx"/>
                    </a:ext>
                  </a:extLst>
                </a:hlinkClick>
              </a:rPr>
              <a:t>Accreditation Council for Graduate Medical Education (ACGME)</a:t>
            </a:r>
            <a:endParaRPr lang="en-US" sz="950" u="sng" dirty="0">
              <a:solidFill>
                <a:schemeClr val="bg1"/>
              </a:solidFill>
              <a:latin typeface="Urbanist"/>
              <a:cs typeface="Segoe UI"/>
            </a:endParaRPr>
          </a:p>
        </p:txBody>
      </p:sp>
    </p:spTree>
    <p:extLst>
      <p:ext uri="{BB962C8B-B14F-4D97-AF65-F5344CB8AC3E}">
        <p14:creationId xmlns:p14="http://schemas.microsoft.com/office/powerpoint/2010/main" val="476093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4</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lstStyle/>
          <a:p>
            <a:r>
              <a:rPr lang="en-US" sz="1600" dirty="0">
                <a:solidFill>
                  <a:srgbClr val="211261"/>
                </a:solidFill>
                <a:latin typeface="Urbanist"/>
                <a:ea typeface="Urbanist" panose="020B0A04040200000203" pitchFamily="34" charset="0"/>
                <a:cs typeface="Urbanist" panose="020B0A04040200000203" pitchFamily="34" charset="0"/>
              </a:rPr>
              <a:t>Dermatology </a:t>
            </a:r>
            <a:r>
              <a:rPr lang="en-US" sz="1600" i="0" u="none" strike="noStrike" dirty="0">
                <a:solidFill>
                  <a:srgbClr val="211261"/>
                </a:solidFill>
                <a:effectLst/>
                <a:latin typeface="Urbanist"/>
                <a:ea typeface="Urbanist" panose="020B0A04040200000203" pitchFamily="34" charset="0"/>
                <a:cs typeface="Urbanist" panose="020B0A04040200000203" pitchFamily="34" charset="0"/>
              </a:rPr>
              <a:t>Data Overview</a:t>
            </a:r>
            <a:r>
              <a:rPr lang="en-US" sz="1600" i="0" dirty="0">
                <a:solidFill>
                  <a:srgbClr val="211261"/>
                </a:solidFill>
                <a:effectLst/>
                <a:latin typeface="Urbanist"/>
                <a:ea typeface="Urbanist" panose="020B0A04040200000203" pitchFamily="34" charset="0"/>
                <a:cs typeface="Urbanist" panose="020B0A04040200000203" pitchFamily="34" charset="0"/>
              </a:rPr>
              <a:t>​</a:t>
            </a:r>
            <a:r>
              <a:rPr lang="en-US" sz="1800" i="0" u="none" strike="noStrike" dirty="0">
                <a:solidFill>
                  <a:srgbClr val="211261"/>
                </a:solidFill>
                <a:effectLst/>
                <a:latin typeface="Urbanist"/>
                <a:ea typeface="Urbanist" panose="020B0A04040200000203" pitchFamily="34" charset="0"/>
                <a:cs typeface="Urbanist" panose="020B0A04040200000203" pitchFamily="34" charset="0"/>
              </a:rPr>
              <a:t> </a:t>
            </a:r>
            <a:r>
              <a:rPr lang="en-US" sz="1800" b="0" i="0" u="none" strike="noStrike" dirty="0">
                <a:solidFill>
                  <a:srgbClr val="FFFFFF"/>
                </a:solidFill>
                <a:effectLst/>
                <a:latin typeface="Avenir Book"/>
              </a:rPr>
              <a:t>Data Overview</a:t>
            </a:r>
            <a:r>
              <a:rPr lang="en-US" sz="1800" b="0" i="0" dirty="0">
                <a:solidFill>
                  <a:srgbClr val="000000"/>
                </a:solidFill>
                <a:effectLst/>
                <a:latin typeface="Avenir Book"/>
              </a:rPr>
              <a:t>​</a:t>
            </a:r>
            <a:endParaRPr lang="en-US"/>
          </a:p>
        </p:txBody>
      </p:sp>
      <p:graphicFrame>
        <p:nvGraphicFramePr>
          <p:cNvPr id="11" name="Table 10">
            <a:extLst>
              <a:ext uri="{FF2B5EF4-FFF2-40B4-BE49-F238E27FC236}">
                <a16:creationId xmlns:a16="http://schemas.microsoft.com/office/drawing/2014/main" id="{F5483988-6457-D672-6CAA-5472CF31446B}"/>
              </a:ext>
            </a:extLst>
          </p:cNvPr>
          <p:cNvGraphicFramePr>
            <a:graphicFrameLocks noGrp="1"/>
          </p:cNvGraphicFramePr>
          <p:nvPr>
            <p:extLst>
              <p:ext uri="{D42A27DB-BD31-4B8C-83A1-F6EECF244321}">
                <p14:modId xmlns:p14="http://schemas.microsoft.com/office/powerpoint/2010/main" val="1680129508"/>
              </p:ext>
            </p:extLst>
          </p:nvPr>
        </p:nvGraphicFramePr>
        <p:xfrm>
          <a:off x="501041" y="947573"/>
          <a:ext cx="5192269" cy="3672487"/>
        </p:xfrm>
        <a:graphic>
          <a:graphicData uri="http://schemas.openxmlformats.org/drawingml/2006/table">
            <a:tbl>
              <a:tblPr bandRow="1">
                <a:tableStyleId>{5C22544A-7EE6-4342-B048-85BDC9FD1C3A}</a:tableStyleId>
              </a:tblPr>
              <a:tblGrid>
                <a:gridCol w="4343251">
                  <a:extLst>
                    <a:ext uri="{9D8B030D-6E8A-4147-A177-3AD203B41FA5}">
                      <a16:colId xmlns:a16="http://schemas.microsoft.com/office/drawing/2014/main" val="333530928"/>
                    </a:ext>
                  </a:extLst>
                </a:gridCol>
                <a:gridCol w="849018">
                  <a:extLst>
                    <a:ext uri="{9D8B030D-6E8A-4147-A177-3AD203B41FA5}">
                      <a16:colId xmlns:a16="http://schemas.microsoft.com/office/drawing/2014/main" val="12811319"/>
                    </a:ext>
                  </a:extLst>
                </a:gridCol>
              </a:tblGrid>
              <a:tr h="352156">
                <a:tc>
                  <a:txBody>
                    <a:bodyPr/>
                    <a:lstStyle/>
                    <a:p>
                      <a:pPr fontAlgn="base"/>
                      <a:r>
                        <a:rPr lang="en-US" sz="1000" dirty="0">
                          <a:effectLst/>
                          <a:latin typeface="Urbanist"/>
                        </a:rPr>
                        <a:t>Number of Accredited Residency Programs (2024)</a:t>
                      </a:r>
                      <a:r>
                        <a:rPr lang="en-US" sz="1000" baseline="30000" dirty="0">
                          <a:effectLst/>
                          <a:latin typeface="Urbanist"/>
                        </a:rPr>
                        <a:t>1</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143</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8455030"/>
                  </a:ext>
                </a:extLst>
              </a:tr>
              <a:tr h="352156">
                <a:tc>
                  <a:txBody>
                    <a:bodyPr/>
                    <a:lstStyle/>
                    <a:p>
                      <a:pPr fontAlgn="base"/>
                      <a:r>
                        <a:rPr lang="en-US" sz="1000" dirty="0">
                          <a:effectLst/>
                          <a:latin typeface="Urbanist"/>
                        </a:rPr>
                        <a:t>Percentage of Programs Often Interviewing DOs (2024)</a:t>
                      </a:r>
                      <a:r>
                        <a:rPr lang="en-US" sz="1000" baseline="30000" dirty="0">
                          <a:effectLst/>
                          <a:latin typeface="Urbanist"/>
                        </a:rPr>
                        <a:t>2</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18%</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4674486"/>
                  </a:ext>
                </a:extLst>
              </a:tr>
              <a:tr h="395278">
                <a:tc>
                  <a:txBody>
                    <a:bodyPr/>
                    <a:lstStyle/>
                    <a:p>
                      <a:pPr fontAlgn="base"/>
                      <a:r>
                        <a:rPr lang="en-US" sz="1000" dirty="0">
                          <a:effectLst/>
                          <a:latin typeface="Urbanist"/>
                        </a:rPr>
                        <a:t>Typical Length of Residency Training</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4 Years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1914375"/>
                  </a:ext>
                </a:extLst>
              </a:tr>
              <a:tr h="244353">
                <a:tc>
                  <a:txBody>
                    <a:bodyPr/>
                    <a:lstStyle/>
                    <a:p>
                      <a:pPr fontAlgn="base"/>
                      <a:r>
                        <a:rPr lang="en-US" sz="1000" dirty="0">
                          <a:effectLst/>
                          <a:latin typeface="Urbanist"/>
                        </a:rPr>
                        <a:t>Preliminary Year Required</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Yes*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0118232"/>
                  </a:ext>
                </a:extLst>
              </a:tr>
              <a:tr h="237167">
                <a:tc>
                  <a:txBody>
                    <a:bodyPr/>
                    <a:lstStyle/>
                    <a:p>
                      <a:pPr fontAlgn="base"/>
                      <a:r>
                        <a:rPr lang="en-US" sz="1000" dirty="0">
                          <a:effectLst/>
                          <a:latin typeface="Urbanist"/>
                        </a:rPr>
                        <a:t>Mean COMLEX Level 2 CE Score (2024)</a:t>
                      </a:r>
                      <a:r>
                        <a:rPr lang="en-US" sz="1000" baseline="30000" dirty="0">
                          <a:effectLst/>
                          <a:latin typeface="Urbanist"/>
                        </a:rPr>
                        <a:t>3</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612</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6556374"/>
                  </a:ext>
                </a:extLst>
              </a:tr>
              <a:tr h="237167">
                <a:tc>
                  <a:txBody>
                    <a:bodyPr/>
                    <a:lstStyle/>
                    <a:p>
                      <a:pPr fontAlgn="base"/>
                      <a:r>
                        <a:rPr lang="en-US" sz="1000" dirty="0">
                          <a:effectLst/>
                          <a:latin typeface="Urbanist"/>
                        </a:rPr>
                        <a:t>Mean USMLE Step 2 Score (2024)</a:t>
                      </a:r>
                      <a:r>
                        <a:rPr lang="en-US" sz="1000" baseline="30000" dirty="0">
                          <a:effectLst/>
                          <a:latin typeface="Urbanist"/>
                        </a:rPr>
                        <a:t>3</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250</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0904829"/>
                  </a:ext>
                </a:extLst>
              </a:tr>
              <a:tr h="237167">
                <a:tc>
                  <a:txBody>
                    <a:bodyPr/>
                    <a:lstStyle/>
                    <a:p>
                      <a:pPr fontAlgn="base"/>
                      <a:r>
                        <a:rPr lang="en-US" sz="1000" dirty="0">
                          <a:effectLst/>
                          <a:latin typeface="Urbanist"/>
                        </a:rPr>
                        <a:t>Program Signals (2023/2024 Application Cycle)</a:t>
                      </a:r>
                      <a:r>
                        <a:rPr lang="en-US" sz="1000" baseline="30000" dirty="0">
                          <a:effectLst/>
                          <a:latin typeface="Urbanist"/>
                        </a:rPr>
                        <a:t>4</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28 </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9362716"/>
                  </a:ext>
                </a:extLst>
              </a:tr>
              <a:tr h="244353">
                <a:tc>
                  <a:txBody>
                    <a:bodyPr/>
                    <a:lstStyle/>
                    <a:p>
                      <a:pPr fontAlgn="base"/>
                      <a:r>
                        <a:rPr lang="en-US" sz="1000" dirty="0">
                          <a:effectLst/>
                          <a:latin typeface="Urbanist"/>
                        </a:rPr>
                        <a:t>Mean Research Experience (2024)</a:t>
                      </a:r>
                      <a:r>
                        <a:rPr lang="en-US" sz="1000" baseline="30000" dirty="0">
                          <a:effectLst/>
                          <a:latin typeface="Urbanist"/>
                        </a:rPr>
                        <a:t>3</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4.5</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951829"/>
                  </a:ext>
                </a:extLst>
              </a:tr>
              <a:tr h="244353">
                <a:tc>
                  <a:txBody>
                    <a:bodyPr/>
                    <a:lstStyle/>
                    <a:p>
                      <a:pPr fontAlgn="base"/>
                      <a:r>
                        <a:rPr lang="en-US" sz="1000" dirty="0">
                          <a:effectLst/>
                          <a:latin typeface="Urbanist"/>
                        </a:rPr>
                        <a:t>Mean Publications, Presentations (2024)</a:t>
                      </a:r>
                      <a:r>
                        <a:rPr lang="en-US" sz="1000" baseline="30000" dirty="0">
                          <a:effectLst/>
                          <a:latin typeface="Urbanist"/>
                        </a:rPr>
                        <a:t>3</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15.4</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1875733"/>
                  </a:ext>
                </a:extLst>
              </a:tr>
              <a:tr h="244353">
                <a:tc>
                  <a:txBody>
                    <a:bodyPr/>
                    <a:lstStyle/>
                    <a:p>
                      <a:pPr fontAlgn="base"/>
                      <a:r>
                        <a:rPr lang="en-US" sz="1000" dirty="0">
                          <a:effectLst/>
                          <a:latin typeface="Urbanist"/>
                        </a:rPr>
                        <a:t>Mean Number of Work Experiences (2024)</a:t>
                      </a:r>
                      <a:r>
                        <a:rPr lang="en-US" sz="1000" baseline="30000" dirty="0">
                          <a:effectLst/>
                          <a:latin typeface="Urbanist"/>
                        </a:rPr>
                        <a:t>3</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2.6</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9048180"/>
                  </a:ext>
                </a:extLst>
              </a:tr>
              <a:tr h="244353">
                <a:tc>
                  <a:txBody>
                    <a:bodyPr/>
                    <a:lstStyle/>
                    <a:p>
                      <a:pPr fontAlgn="base"/>
                      <a:r>
                        <a:rPr lang="en-US" sz="1000" dirty="0">
                          <a:effectLst/>
                          <a:latin typeface="Urbanist"/>
                        </a:rPr>
                        <a:t>Mean Number of Volunteer Experiences (2024)</a:t>
                      </a:r>
                      <a:r>
                        <a:rPr lang="en-US" sz="1000" baseline="30000" dirty="0">
                          <a:effectLst/>
                          <a:latin typeface="Urbanist"/>
                        </a:rPr>
                        <a:t>3</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6.0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61533185"/>
                  </a:ext>
                </a:extLst>
              </a:tr>
              <a:tr h="244353">
                <a:tc>
                  <a:txBody>
                    <a:bodyPr/>
                    <a:lstStyle/>
                    <a:p>
                      <a:pPr fontAlgn="base"/>
                      <a:r>
                        <a:rPr lang="en-US" sz="1000" dirty="0">
                          <a:effectLst/>
                          <a:latin typeface="Urbanist"/>
                        </a:rPr>
                        <a:t>Average Hours Worked Per Week</a:t>
                      </a:r>
                      <a:r>
                        <a:rPr lang="en-US" sz="1000" baseline="30000" dirty="0">
                          <a:effectLst/>
                          <a:latin typeface="Urbanist"/>
                        </a:rPr>
                        <a:t>5</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61</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9060313"/>
                  </a:ext>
                </a:extLst>
              </a:tr>
              <a:tr h="395278">
                <a:tc>
                  <a:txBody>
                    <a:bodyPr/>
                    <a:lstStyle/>
                    <a:p>
                      <a:pPr fontAlgn="base"/>
                      <a:r>
                        <a:rPr lang="en-US" sz="1000" dirty="0">
                          <a:effectLst/>
                          <a:latin typeface="Urbanist"/>
                        </a:rPr>
                        <a:t>Median Salary</a:t>
                      </a:r>
                      <a:r>
                        <a:rPr lang="en-US" sz="1000" baseline="30000" dirty="0">
                          <a:effectLst/>
                          <a:latin typeface="Urbanist"/>
                        </a:rPr>
                        <a:t>5</a:t>
                      </a:r>
                      <a:endParaRPr lang="en-US" sz="10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000" dirty="0">
                          <a:effectLst/>
                          <a:latin typeface="Urbanist"/>
                        </a:rPr>
                        <a:t>$399,000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5513764"/>
                  </a:ext>
                </a:extLst>
              </a:tr>
            </a:tbl>
          </a:graphicData>
        </a:graphic>
      </p:graphicFrame>
      <p:sp>
        <p:nvSpPr>
          <p:cNvPr id="12" name="TextBox 3">
            <a:extLst>
              <a:ext uri="{FF2B5EF4-FFF2-40B4-BE49-F238E27FC236}">
                <a16:creationId xmlns:a16="http://schemas.microsoft.com/office/drawing/2014/main" id="{25A7B306-A9F2-DAF7-7D38-592092E35B49}"/>
              </a:ext>
            </a:extLst>
          </p:cNvPr>
          <p:cNvSpPr txBox="1"/>
          <p:nvPr/>
        </p:nvSpPr>
        <p:spPr>
          <a:xfrm>
            <a:off x="5907324" y="2935400"/>
            <a:ext cx="2745145" cy="707886"/>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rtl="0" fontAlgn="base"/>
            <a:r>
              <a:rPr lang="en-US" sz="1000" b="1" dirty="0">
                <a:latin typeface="Urbanist"/>
              </a:rPr>
              <a:t>Note</a:t>
            </a:r>
            <a:r>
              <a:rPr lang="en-US" sz="1000" dirty="0">
                <a:latin typeface="Urbanist"/>
              </a:rPr>
              <a:t>​</a:t>
            </a:r>
          </a:p>
          <a:p>
            <a:pPr rtl="0" fontAlgn="base"/>
            <a:r>
              <a:rPr lang="en-US" sz="1000" dirty="0">
                <a:latin typeface="Urbanist"/>
              </a:rPr>
              <a:t>*Some dermatology programs require a preliminary year (advanced programs), while others do not (categorical programs).</a:t>
            </a:r>
          </a:p>
        </p:txBody>
      </p:sp>
      <p:sp>
        <p:nvSpPr>
          <p:cNvPr id="4" name="TextBox 3">
            <a:extLst>
              <a:ext uri="{FF2B5EF4-FFF2-40B4-BE49-F238E27FC236}">
                <a16:creationId xmlns:a16="http://schemas.microsoft.com/office/drawing/2014/main" id="{42BD1236-C456-4F08-B72A-179277296F62}"/>
              </a:ext>
            </a:extLst>
          </p:cNvPr>
          <p:cNvSpPr txBox="1"/>
          <p:nvPr/>
        </p:nvSpPr>
        <p:spPr>
          <a:xfrm>
            <a:off x="5907324" y="1583487"/>
            <a:ext cx="263281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800" b="1" dirty="0">
                <a:solidFill>
                  <a:srgbClr val="595959"/>
                </a:solidFill>
                <a:latin typeface="Avenir Book"/>
                <a:cs typeface="Arial"/>
              </a:rPr>
              <a:t>Sources</a:t>
            </a:r>
            <a:r>
              <a:rPr lang="en-US" sz="800" dirty="0">
                <a:latin typeface="Avenir Book"/>
                <a:cs typeface="Arial"/>
              </a:rPr>
              <a:t>​</a:t>
            </a:r>
          </a:p>
          <a:p>
            <a:pPr marL="87630" indent="-87630" algn="just">
              <a:buFont typeface=""/>
              <a:buAutoNum type="arabicPeriod"/>
            </a:pPr>
            <a:r>
              <a:rPr lang="en-US" sz="800" u="sng" dirty="0">
                <a:solidFill>
                  <a:srgbClr val="467886"/>
                </a:solidFill>
                <a:latin typeface="Avenir Book"/>
                <a:cs typeface="Arial"/>
                <a:hlinkClick r:id="rId2"/>
              </a:rPr>
              <a:t>Accreditation Council for Graduate Medical Education (ACGME)</a:t>
            </a:r>
            <a:r>
              <a:rPr lang="en-US" sz="800" dirty="0">
                <a:cs typeface="Arial"/>
              </a:rPr>
              <a:t>​</a:t>
            </a:r>
          </a:p>
          <a:p>
            <a:pPr marL="87630" indent="-87630" algn="just">
              <a:buFont typeface=""/>
              <a:buAutoNum type="arabicPeriod"/>
            </a:pPr>
            <a:r>
              <a:rPr lang="en-US" sz="800" u="sng" dirty="0">
                <a:solidFill>
                  <a:srgbClr val="467886"/>
                </a:solidFill>
                <a:latin typeface="Avenir Book"/>
                <a:cs typeface="Arial"/>
                <a:hlinkClick r:id="rId3"/>
              </a:rPr>
              <a:t>Results of the 2024 NRMP Program Director Survey</a:t>
            </a:r>
            <a:r>
              <a:rPr lang="en-US" sz="800" dirty="0">
                <a:latin typeface="Avenir Book"/>
                <a:cs typeface="Arial"/>
              </a:rPr>
              <a:t>​</a:t>
            </a:r>
          </a:p>
          <a:p>
            <a:pPr marL="87630" indent="-87630" algn="just">
              <a:buFont typeface=""/>
              <a:buAutoNum type="arabicPeriod"/>
            </a:pPr>
            <a:r>
              <a:rPr lang="en-US" sz="800" u="sng" dirty="0">
                <a:solidFill>
                  <a:srgbClr val="467886"/>
                </a:solidFill>
                <a:latin typeface="Avenir Book"/>
                <a:cs typeface="Arial"/>
                <a:hlinkClick r:id="rId4"/>
              </a:rPr>
              <a:t>Charting Outcomes in the Match: Senior Students of U.S. DO Medical Schools</a:t>
            </a:r>
            <a:r>
              <a:rPr lang="en-US" sz="800" dirty="0">
                <a:latin typeface="Avenir Book"/>
                <a:cs typeface="Arial"/>
              </a:rPr>
              <a:t>​</a:t>
            </a:r>
          </a:p>
          <a:p>
            <a:pPr marL="87630" indent="-87630" algn="just">
              <a:buFont typeface=""/>
              <a:buAutoNum type="arabicPeriod"/>
            </a:pPr>
            <a:r>
              <a:rPr lang="en-US" sz="800" u="sng" dirty="0">
                <a:solidFill>
                  <a:srgbClr val="0563C1"/>
                </a:solidFill>
                <a:latin typeface="Avenir Book"/>
                <a:cs typeface="Arial"/>
                <a:hlinkClick r:id="rId5">
                  <a:extLst>
                    <a:ext uri="{A12FA001-AC4F-418D-AE19-62706E023703}">
                      <ahyp:hlinkClr xmlns:ahyp="http://schemas.microsoft.com/office/drawing/2018/hyperlinkcolor" val="tx"/>
                    </a:ext>
                  </a:extLst>
                </a:hlinkClick>
              </a:rPr>
              <a:t>ERAS Application and Program Signaling for </a:t>
            </a:r>
            <a:r>
              <a:rPr lang="en-US" sz="800" u="sng" dirty="0">
                <a:solidFill>
                  <a:srgbClr val="3063C2"/>
                </a:solidFill>
                <a:latin typeface="Avenir Book"/>
                <a:cs typeface="Arial"/>
                <a:hlinkClick r:id="rId5">
                  <a:extLst>
                    <a:ext uri="{A12FA001-AC4F-418D-AE19-62706E023703}">
                      <ahyp:hlinkClr xmlns:ahyp="http://schemas.microsoft.com/office/drawing/2018/hyperlinkcolor" val="tx"/>
                    </a:ext>
                  </a:extLst>
                </a:hlinkClick>
              </a:rPr>
              <a:t>2024-2</a:t>
            </a:r>
            <a:r>
              <a:rPr lang="en-US" sz="800" u="sng" dirty="0">
                <a:solidFill>
                  <a:srgbClr val="3063C2"/>
                </a:solidFill>
                <a:latin typeface="Avenir Book"/>
                <a:cs typeface="Arial"/>
              </a:rPr>
              <a:t>025</a:t>
            </a:r>
            <a:endParaRPr lang="en-US" sz="800" dirty="0">
              <a:solidFill>
                <a:srgbClr val="3063C2"/>
              </a:solidFill>
              <a:latin typeface="Avenir Book"/>
              <a:cs typeface="Arial"/>
            </a:endParaRPr>
          </a:p>
          <a:p>
            <a:pPr marL="87630" indent="-87630" algn="just">
              <a:buFont typeface=""/>
              <a:buAutoNum type="arabicPeriod"/>
            </a:pPr>
            <a:r>
              <a:rPr lang="en-US" sz="800" u="sng" dirty="0">
                <a:solidFill>
                  <a:srgbClr val="467886"/>
                </a:solidFill>
                <a:latin typeface="Avenir Book"/>
                <a:cs typeface="Arial"/>
                <a:hlinkClick r:id="rId6"/>
              </a:rPr>
              <a:t>Careers in Medicine</a:t>
            </a:r>
            <a:r>
              <a:rPr lang="en-US" sz="800" dirty="0">
                <a:latin typeface="Avenir Book"/>
                <a:cs typeface="Arial"/>
              </a:rPr>
              <a:t>​</a:t>
            </a:r>
          </a:p>
        </p:txBody>
      </p:sp>
    </p:spTree>
    <p:extLst>
      <p:ext uri="{BB962C8B-B14F-4D97-AF65-F5344CB8AC3E}">
        <p14:creationId xmlns:p14="http://schemas.microsoft.com/office/powerpoint/2010/main" val="376652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5</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Top Factors Considered by Program Directors for Choosing Interviewees</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0900104-A19A-0FD1-41AA-B3AD8B64838D}"/>
              </a:ext>
            </a:extLst>
          </p:cNvPr>
          <p:cNvSpPr>
            <a:spLocks noGrp="1"/>
          </p:cNvSpPr>
          <p:nvPr>
            <p:ph type="body" sz="quarter" idx="15"/>
          </p:nvPr>
        </p:nvSpPr>
        <p:spPr>
          <a:xfrm>
            <a:off x="503236" y="954128"/>
            <a:ext cx="3978759" cy="3539190"/>
          </a:xfrm>
        </p:spPr>
        <p:txBody>
          <a:bodyPr lIns="91440" tIns="45720" rIns="91440" bIns="45720" anchor="t"/>
          <a:lstStyle/>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Letters of recommendation in the specialty (100%)</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Receipt of preference (program) signal (91%)</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Personal Statement (91%)</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Personal prior knowledge of the applicant (82%)</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1 pass (82%)</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MSPE/Dean’s Letter (82%)</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Grades in required clerkships (82%)</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2 CK score (73%)</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Class ranking/quartile (73%)</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Perceived commitment to specialty (64%)</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Other life experience (64%)</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History of having overcome significant obstacles (64%)</a:t>
            </a:r>
          </a:p>
        </p:txBody>
      </p:sp>
      <p:sp>
        <p:nvSpPr>
          <p:cNvPr id="10" name="TextBox 9">
            <a:extLst>
              <a:ext uri="{FF2B5EF4-FFF2-40B4-BE49-F238E27FC236}">
                <a16:creationId xmlns:a16="http://schemas.microsoft.com/office/drawing/2014/main" id="{80FF8B02-5F09-9E80-6403-F28E934C92E2}"/>
              </a:ext>
            </a:extLst>
          </p:cNvPr>
          <p:cNvSpPr txBox="1"/>
          <p:nvPr/>
        </p:nvSpPr>
        <p:spPr>
          <a:xfrm>
            <a:off x="460919" y="4419461"/>
            <a:ext cx="4572000" cy="33855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Results of the 2024 NRMP Program Director Survey</a:t>
            </a:r>
            <a:endPar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p:txBody>
      </p:sp>
      <p:sp>
        <p:nvSpPr>
          <p:cNvPr id="6" name="Marcador de texto 4">
            <a:extLst>
              <a:ext uri="{FF2B5EF4-FFF2-40B4-BE49-F238E27FC236}">
                <a16:creationId xmlns:a16="http://schemas.microsoft.com/office/drawing/2014/main" id="{F8F09800-7F0D-5C40-4456-474CFCB25511}"/>
              </a:ext>
            </a:extLst>
          </p:cNvPr>
          <p:cNvSpPr txBox="1">
            <a:spLocks/>
          </p:cNvSpPr>
          <p:nvPr/>
        </p:nvSpPr>
        <p:spPr>
          <a:xfrm>
            <a:off x="4662007" y="954128"/>
            <a:ext cx="3923799" cy="35391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tx2"/>
                </a:solidFill>
                <a:latin typeface="Urbanist" pitchFamily="2" charset="77"/>
                <a:ea typeface="Urbanist" pitchFamily="2" charset="77"/>
                <a:cs typeface="Urbanis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Grades in clerkship in desired specialty (64%)</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Any failed attempt in USMLE (64%)</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Alpha Omega Alpha (AOA) membership (64%)</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Evidence of professionalism and ethics (64%)</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Passing USMLE Step 2 CS (55%)</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Leadership qualities (55%)</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Gold Humanism Honor Society membership (55%)</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Diversity characteristics (55%)</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Consistency of grades (55%)</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Awards or honors in clerkship in desired specialty (55%)</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Audition elective/rotation at the program (55%)</a:t>
            </a:r>
          </a:p>
          <a:p>
            <a:pPr marL="233680" indent="-233680" fontAlgn="base">
              <a:lnSpc>
                <a:spcPct val="100000"/>
              </a:lnSpc>
              <a:spcBef>
                <a:spcPts val="850"/>
              </a:spcBef>
              <a:buFont typeface="+mj-lt"/>
              <a:buAutoNum type="arabicPeriod" startAt="13"/>
            </a:pPr>
            <a:r>
              <a:rPr lang="en-US" sz="1200" dirty="0">
                <a:solidFill>
                  <a:srgbClr val="000000"/>
                </a:solidFill>
                <a:latin typeface="Urbanist"/>
                <a:ea typeface="Urbanist" panose="020B0A04040200000203" pitchFamily="34" charset="0"/>
                <a:cs typeface="Arial"/>
              </a:rPr>
              <a:t>Geographic preferences (55%)</a:t>
            </a:r>
          </a:p>
        </p:txBody>
      </p:sp>
    </p:spTree>
    <p:extLst>
      <p:ext uri="{BB962C8B-B14F-4D97-AF65-F5344CB8AC3E}">
        <p14:creationId xmlns:p14="http://schemas.microsoft.com/office/powerpoint/2010/main" val="2433183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290925" y="397787"/>
            <a:ext cx="7012800" cy="410400"/>
          </a:xfrm>
        </p:spPr>
        <p:txBody>
          <a:bodyPr>
            <a:noAutofit/>
          </a:bodyPr>
          <a:lstStyle/>
          <a:p>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COMLEX </a:t>
            </a:r>
            <a:r>
              <a:rPr lang="fr-FR" sz="1800" i="0" u="none" strike="noStrike" dirty="0" err="1">
                <a:solidFill>
                  <a:srgbClr val="211261"/>
                </a:solidFill>
                <a:effectLst/>
                <a:latin typeface="Urbanist" panose="020B0A04040200000203" pitchFamily="34" charset="0"/>
                <a:ea typeface="Urbanist" panose="020B0A04040200000203" pitchFamily="34" charset="0"/>
                <a:cs typeface="Urbanist" panose="020B0A04040200000203" pitchFamily="34" charset="0"/>
              </a:rPr>
              <a:t>Level</a:t>
            </a:r>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2 CE Score Ranges (2024)</a:t>
            </a:r>
            <a:r>
              <a:rPr lang="fr-FR"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9" name="Chart 8">
            <a:extLst>
              <a:ext uri="{FF2B5EF4-FFF2-40B4-BE49-F238E27FC236}">
                <a16:creationId xmlns:a16="http://schemas.microsoft.com/office/drawing/2014/main" id="{24B6DC4F-E689-3106-D13C-12DE39E9FB74}"/>
              </a:ext>
            </a:extLst>
          </p:cNvPr>
          <p:cNvGraphicFramePr/>
          <p:nvPr>
            <p:extLst>
              <p:ext uri="{D42A27DB-BD31-4B8C-83A1-F6EECF244321}">
                <p14:modId xmlns:p14="http://schemas.microsoft.com/office/powerpoint/2010/main" val="61939432"/>
              </p:ext>
            </p:extLst>
          </p:nvPr>
        </p:nvGraphicFramePr>
        <p:xfrm>
          <a:off x="205013" y="805978"/>
          <a:ext cx="8355840" cy="379901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49EB78CF-FDFB-F0DC-652E-E21E6B88EB09}"/>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102085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377015" y="436932"/>
            <a:ext cx="7012800" cy="410400"/>
          </a:xfrm>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USMLE Step 2 CK Score Ranges </a:t>
            </a:r>
            <a:r>
              <a:rPr lang="en-US" sz="1800" i="0" u="none" strike="noStrike">
                <a:solidFill>
                  <a:srgbClr val="211261"/>
                </a:solidFill>
                <a:effectLst/>
                <a:latin typeface="Urbanist" panose="020B0A04040200000203" pitchFamily="34" charset="0"/>
                <a:ea typeface="Urbanist" panose="020B0A04040200000203" pitchFamily="34" charset="0"/>
                <a:cs typeface="Urbanist" panose="020B0A04040200000203" pitchFamily="34" charset="0"/>
              </a:rPr>
              <a:t>(2024)</a:t>
            </a:r>
            <a:r>
              <a:rPr lang="en-US" sz="1800" i="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5" name="Chart 4">
            <a:extLst>
              <a:ext uri="{FF2B5EF4-FFF2-40B4-BE49-F238E27FC236}">
                <a16:creationId xmlns:a16="http://schemas.microsoft.com/office/drawing/2014/main" id="{AB8634D0-259C-0BBE-870F-ED0A969F269D}"/>
              </a:ext>
            </a:extLst>
          </p:cNvPr>
          <p:cNvGraphicFramePr/>
          <p:nvPr>
            <p:extLst>
              <p:ext uri="{D42A27DB-BD31-4B8C-83A1-F6EECF244321}">
                <p14:modId xmlns:p14="http://schemas.microsoft.com/office/powerpoint/2010/main" val="1517008096"/>
              </p:ext>
            </p:extLst>
          </p:nvPr>
        </p:nvGraphicFramePr>
        <p:xfrm>
          <a:off x="315512" y="1111541"/>
          <a:ext cx="8509535" cy="349348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8746BE2-7B76-4319-6E4A-9FBE6F9CD14B}"/>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2926973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Probability of Matching Based on Number of Programs Ranked</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24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TextBox 4">
            <a:extLst>
              <a:ext uri="{FF2B5EF4-FFF2-40B4-BE49-F238E27FC236}">
                <a16:creationId xmlns:a16="http://schemas.microsoft.com/office/drawing/2014/main" id="{614501ED-3597-F187-8BEC-41F65FF8B69D}"/>
              </a:ext>
            </a:extLst>
          </p:cNvPr>
          <p:cNvSpPr txBox="1"/>
          <p:nvPr/>
        </p:nvSpPr>
        <p:spPr>
          <a:xfrm>
            <a:off x="3704689" y="48006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2">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2">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pic>
        <p:nvPicPr>
          <p:cNvPr id="9" name="Picture 8" descr="A graph with a line&#10;&#10;Description automatically generated">
            <a:extLst>
              <a:ext uri="{FF2B5EF4-FFF2-40B4-BE49-F238E27FC236}">
                <a16:creationId xmlns:a16="http://schemas.microsoft.com/office/drawing/2014/main" id="{8FD2C366-E878-A0DC-7238-9D18160C4DB6}"/>
              </a:ext>
            </a:extLst>
          </p:cNvPr>
          <p:cNvPicPr>
            <a:picLocks noChangeAspect="1"/>
          </p:cNvPicPr>
          <p:nvPr/>
        </p:nvPicPr>
        <p:blipFill>
          <a:blip r:embed="rId3"/>
          <a:stretch>
            <a:fillRect/>
          </a:stretch>
        </p:blipFill>
        <p:spPr>
          <a:xfrm>
            <a:off x="1677102" y="959800"/>
            <a:ext cx="5789796" cy="3729021"/>
          </a:xfrm>
          <a:prstGeom prst="rect">
            <a:avLst/>
          </a:prstGeom>
        </p:spPr>
      </p:pic>
    </p:spTree>
    <p:extLst>
      <p:ext uri="{BB962C8B-B14F-4D97-AF65-F5344CB8AC3E}">
        <p14:creationId xmlns:p14="http://schemas.microsoft.com/office/powerpoint/2010/main" val="3794002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9</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lstStyle/>
          <a:p>
            <a:r>
              <a:rPr lang="en-US" b="0" dirty="0">
                <a:latin typeface="Urbanist ExtraBold"/>
              </a:rPr>
              <a:t>Dermatology</a:t>
            </a:r>
            <a:r>
              <a:rPr lang="en-US" dirty="0">
                <a:latin typeface="Urbanist ExtraBold"/>
              </a:rPr>
              <a:t> Resources</a:t>
            </a: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503239" y="1121710"/>
            <a:ext cx="6941361" cy="3539190"/>
          </a:xfrm>
        </p:spPr>
        <p:txBody>
          <a:bodyPr lIns="91440" tIns="45720" rIns="91440" bIns="45720" anchor="t"/>
          <a:lstStyle/>
          <a:p>
            <a:pPr marL="285750" indent="-285750" algn="l">
              <a:lnSpc>
                <a:spcPct val="150000"/>
              </a:lnSpc>
              <a:spcBef>
                <a:spcPts val="0"/>
              </a:spcBef>
              <a:buFont typeface="Arial,Sans-Serif" panose="020B0604020202020204" pitchFamily="34" charset="0"/>
              <a:buChar char="•"/>
            </a:pPr>
            <a:r>
              <a:rPr lang="en-US" sz="1200" b="0" i="0" strike="noStrike" dirty="0">
                <a:solidFill>
                  <a:srgbClr val="000000"/>
                </a:solidFill>
                <a:effectLst/>
                <a:latin typeface="Urbanist"/>
                <a:ea typeface="Urbanist" panose="020B0A04040200000203" pitchFamily="34" charset="0"/>
                <a:cs typeface="Arial"/>
                <a:hlinkClick r:id="rId2"/>
              </a:rPr>
              <a:t>Careers in Medicine Website</a:t>
            </a:r>
            <a:endParaRPr lang="en-US" sz="1200" b="0" i="0" dirty="0">
              <a:solidFill>
                <a:srgbClr val="000000"/>
              </a:solidFill>
              <a:effectLst/>
              <a:latin typeface="Urbanist"/>
              <a:ea typeface="Urbanist" panose="020B0A04040200000203" pitchFamily="34" charset="0"/>
              <a:cs typeface="Arial"/>
              <a:hlinkClick r:id="" action="ppaction://noaction"/>
            </a:endParaRPr>
          </a:p>
          <a:p>
            <a:pPr marL="285750" indent="-285750">
              <a:lnSpc>
                <a:spcPct val="150000"/>
              </a:lnSpc>
              <a:spcBef>
                <a:spcPts val="0"/>
              </a:spcBef>
              <a:buFont typeface="Arial,Sans-Serif" panose="020B0604020202020204" pitchFamily="34" charset="0"/>
            </a:pPr>
            <a:r>
              <a:rPr lang="en-US" sz="1200" b="0" i="0" strike="noStrike" dirty="0">
                <a:solidFill>
                  <a:srgbClr val="000000"/>
                </a:solidFill>
                <a:effectLst/>
                <a:latin typeface="Urbanist"/>
                <a:ea typeface="Urbanist" panose="020B0A04040200000203" pitchFamily="34" charset="0"/>
                <a:cs typeface="Arial"/>
                <a:hlinkClick r:id="rId3"/>
              </a:rPr>
              <a:t>American </a:t>
            </a:r>
            <a:r>
              <a:rPr lang="en-US" sz="1200" dirty="0">
                <a:solidFill>
                  <a:srgbClr val="000000"/>
                </a:solidFill>
                <a:latin typeface="Urbanist"/>
                <a:ea typeface="Urbanist" panose="020B0A04040200000203" pitchFamily="34" charset="0"/>
                <a:cs typeface="Arial"/>
                <a:hlinkClick r:id="rId3"/>
              </a:rPr>
              <a:t>Osteopathic </a:t>
            </a:r>
            <a:r>
              <a:rPr lang="en-US" sz="1200" b="0" i="0" strike="noStrike" dirty="0">
                <a:solidFill>
                  <a:srgbClr val="000000"/>
                </a:solidFill>
                <a:effectLst/>
                <a:latin typeface="Urbanist"/>
                <a:ea typeface="Urbanist" panose="020B0A04040200000203" pitchFamily="34" charset="0"/>
                <a:cs typeface="Arial"/>
                <a:hlinkClick r:id="rId3"/>
              </a:rPr>
              <a:t>College of </a:t>
            </a:r>
            <a:r>
              <a:rPr lang="en-US" sz="1200" dirty="0">
                <a:solidFill>
                  <a:srgbClr val="000000"/>
                </a:solidFill>
                <a:latin typeface="Urbanist"/>
                <a:ea typeface="Urbanist" panose="020B0A04040200000203" pitchFamily="34" charset="0"/>
                <a:cs typeface="Arial"/>
                <a:hlinkClick r:id="rId3"/>
              </a:rPr>
              <a:t>Dermatology</a:t>
            </a:r>
            <a:endParaRPr lang="en-US" sz="1200" b="0" i="0" dirty="0">
              <a:solidFill>
                <a:srgbClr val="000000"/>
              </a:solidFill>
              <a:effectLst/>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200" dirty="0">
                <a:solidFill>
                  <a:srgbClr val="000000"/>
                </a:solidFill>
                <a:latin typeface="Urbanist"/>
                <a:ea typeface="Urbanist" panose="020B0A04040200000203" pitchFamily="34" charset="0"/>
                <a:cs typeface="Arial"/>
                <a:hlinkClick r:id="rId4"/>
              </a:rPr>
              <a:t>American Academy of Dermatology</a:t>
            </a:r>
            <a:endParaRPr lang="en-US" sz="1200" dirty="0">
              <a:solidFill>
                <a:srgbClr val="000000"/>
              </a:solidFill>
              <a:latin typeface="Urbanist"/>
              <a:ea typeface="Urbanist" panose="020B0A04040200000203" pitchFamily="34" charset="0"/>
              <a:cs typeface="Arial"/>
            </a:endParaRPr>
          </a:p>
          <a:p>
            <a:pPr marL="742950" lvl="1" indent="-285750">
              <a:lnSpc>
                <a:spcPct val="150000"/>
              </a:lnSpc>
              <a:spcBef>
                <a:spcPts val="0"/>
              </a:spcBef>
              <a:buFont typeface="Arial,Sans-Serif" panose="020B0604020202020204" pitchFamily="34" charset="0"/>
            </a:pPr>
            <a:r>
              <a:rPr lang="en-US" sz="1200" dirty="0">
                <a:solidFill>
                  <a:srgbClr val="000000"/>
                </a:solidFill>
                <a:latin typeface="Urbanist"/>
                <a:ea typeface="Urbanist" panose="020B0A04040200000203" pitchFamily="34" charset="0"/>
                <a:cs typeface="Arial"/>
                <a:hlinkClick r:id="rId5"/>
              </a:rPr>
              <a:t>Meetings and Education  </a:t>
            </a:r>
            <a:endParaRPr lang="en-US" sz="12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200" b="1" dirty="0">
                <a:latin typeface="Urbanist"/>
                <a:ea typeface="Urbanist" panose="020B0A04040200000203" pitchFamily="34" charset="0"/>
                <a:cs typeface="Arial"/>
              </a:rPr>
              <a:t>Mentorship Opportunities</a:t>
            </a:r>
            <a:endParaRPr lang="en-US" sz="1200" b="1" dirty="0">
              <a:latin typeface="Urbanist"/>
              <a:ea typeface="Urbanist" panose="020B0A04040200000203" pitchFamily="34" charset="0"/>
              <a:cs typeface="Arial"/>
              <a:hlinkClick r:id="rId6">
                <a:extLst>
                  <a:ext uri="{A12FA001-AC4F-418D-AE19-62706E023703}">
                    <ahyp:hlinkClr xmlns:ahyp="http://schemas.microsoft.com/office/drawing/2018/hyperlinkcolor" val="tx"/>
                  </a:ext>
                </a:extLst>
              </a:hlinkClick>
            </a:endParaRPr>
          </a:p>
          <a:p>
            <a:pPr marL="742950" lvl="1" indent="-285750">
              <a:lnSpc>
                <a:spcPct val="150000"/>
              </a:lnSpc>
              <a:spcBef>
                <a:spcPts val="0"/>
              </a:spcBef>
              <a:buFont typeface="Arial,Sans-Serif" panose="020B0604020202020204" pitchFamily="34" charset="0"/>
            </a:pPr>
            <a:r>
              <a:rPr lang="en-US" sz="1200" dirty="0">
                <a:latin typeface="Urbanist"/>
                <a:ea typeface="Urbanist" panose="020B0A04040200000203" pitchFamily="34" charset="0"/>
                <a:cs typeface="Arial"/>
              </a:rPr>
              <a:t>American Academy of Dermatology (</a:t>
            </a:r>
            <a:r>
              <a:rPr lang="en-US" sz="1200" dirty="0">
                <a:solidFill>
                  <a:srgbClr val="0563C1"/>
                </a:solidFill>
                <a:latin typeface="Urbanist"/>
                <a:ea typeface="Urbanist" panose="020B0A04040200000203" pitchFamily="34" charset="0"/>
                <a:cs typeface="Arial"/>
                <a:hlinkClick r:id="rId7">
                  <a:extLst>
                    <a:ext uri="{A12FA001-AC4F-418D-AE19-62706E023703}">
                      <ahyp:hlinkClr xmlns:ahyp="http://schemas.microsoft.com/office/drawing/2018/hyperlinkcolor" val="tx"/>
                    </a:ext>
                  </a:extLst>
                </a:hlinkClick>
              </a:rPr>
              <a:t>ACA</a:t>
            </a:r>
            <a:r>
              <a:rPr lang="en-US" sz="1200" dirty="0">
                <a:latin typeface="Urbanist"/>
                <a:ea typeface="Urbanist" panose="020B0A04040200000203" pitchFamily="34" charset="0"/>
                <a:cs typeface="Arial"/>
              </a:rPr>
              <a:t>)</a:t>
            </a:r>
            <a:endParaRPr lang="en-US" sz="1200" dirty="0">
              <a:latin typeface="Urbanist"/>
              <a:ea typeface="Urbanist" panose="020B0A04040200000203" pitchFamily="34" charset="0"/>
              <a:cs typeface="Arial"/>
              <a:hlinkClick r:id="rId6">
                <a:extLst>
                  <a:ext uri="{A12FA001-AC4F-418D-AE19-62706E023703}">
                    <ahyp:hlinkClr xmlns:ahyp="http://schemas.microsoft.com/office/drawing/2018/hyperlinkcolor" val="tx"/>
                  </a:ext>
                </a:extLst>
              </a:hlinkClick>
            </a:endParaRPr>
          </a:p>
          <a:p>
            <a:pPr marL="194310" indent="-194310">
              <a:lnSpc>
                <a:spcPct val="150000"/>
              </a:lnSpc>
              <a:spcBef>
                <a:spcPts val="0"/>
              </a:spcBef>
              <a:buFont typeface="Arial,Sans-Serif" panose="020B0604020202020204" pitchFamily="34" charset="0"/>
            </a:pPr>
            <a:endParaRPr lang="en-US" sz="1200" dirty="0">
              <a:solidFill>
                <a:srgbClr val="000000"/>
              </a:solidFill>
              <a:latin typeface="Urbanist"/>
              <a:cs typeface="Arial"/>
            </a:endParaRPr>
          </a:p>
        </p:txBody>
      </p:sp>
    </p:spTree>
    <p:extLst>
      <p:ext uri="{BB962C8B-B14F-4D97-AF65-F5344CB8AC3E}">
        <p14:creationId xmlns:p14="http://schemas.microsoft.com/office/powerpoint/2010/main" val="140364483"/>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A112A2-B49C-4FD8-B94B-CDE115D98FA9}">
  <ds:schemaRefs>
    <ds:schemaRef ds:uri="http://purl.org/dc/terms/"/>
    <ds:schemaRef ds:uri="http://schemas.microsoft.com/office/2006/documentManagement/types"/>
    <ds:schemaRef ds:uri="6d893fd5-62e7-4a18-808f-6929b6092986"/>
    <ds:schemaRef ds:uri="http://schemas.microsoft.com/office/infopath/2007/PartnerControls"/>
    <ds:schemaRef ds:uri="http://www.w3.org/XML/1998/namespace"/>
    <ds:schemaRef ds:uri="http://schemas.openxmlformats.org/package/2006/metadata/core-properties"/>
    <ds:schemaRef ds:uri="http://purl.org/dc/elements/1.1/"/>
    <ds:schemaRef ds:uri="9c78bb9a-e7e5-4333-aeb4-fa52a274adc9"/>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B256BAED-4285-4496-8F2F-C943C7482816}">
  <ds:schemaRefs>
    <ds:schemaRef ds:uri="http://schemas.microsoft.com/sharepoint/v3/contenttype/forms"/>
  </ds:schemaRefs>
</ds:datastoreItem>
</file>

<file path=customXml/itemProps3.xml><?xml version="1.0" encoding="utf-8"?>
<ds:datastoreItem xmlns:ds="http://schemas.openxmlformats.org/officeDocument/2006/customXml" ds:itemID="{CF5EC544-AE15-426A-90FE-7DB40FC93AC0}"/>
</file>

<file path=docProps/app.xml><?xml version="1.0" encoding="utf-8"?>
<Properties xmlns="http://schemas.openxmlformats.org/officeDocument/2006/extended-properties" xmlns:vt="http://schemas.openxmlformats.org/officeDocument/2006/docPropsVTypes">
  <Template>Office Theme</Template>
  <TotalTime>3958</TotalTime>
  <Words>712</Words>
  <Application>Microsoft Office PowerPoint</Application>
  <PresentationFormat>Custom</PresentationFormat>
  <Paragraphs>100</Paragraphs>
  <Slides>9</Slides>
  <Notes>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9</vt:i4>
      </vt:variant>
    </vt:vector>
  </HeadingPairs>
  <TitlesOfParts>
    <vt:vector size="21" baseType="lpstr">
      <vt:lpstr>Arial</vt:lpstr>
      <vt:lpstr>Arial,Sans-Serif</vt:lpstr>
      <vt:lpstr>Avenir Book</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Dermatology Data Overview​ Data Overview​</vt:lpstr>
      <vt:lpstr>Top Factors Considered by Program Directors for Choosing Interviewees​</vt:lpstr>
      <vt:lpstr>COMLEX Level 2 CE Score Ranges (2024)​</vt:lpstr>
      <vt:lpstr>USMLE Step 2 CK Score Ranges (2024)​</vt:lpstr>
      <vt:lpstr>Probability of Matching Based on Number of Programs Ranked​</vt:lpstr>
      <vt:lpstr>Dermatology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261</cp:revision>
  <dcterms:created xsi:type="dcterms:W3CDTF">2022-09-01T21:39:29Z</dcterms:created>
  <dcterms:modified xsi:type="dcterms:W3CDTF">2026-05-01T17:23:44Z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