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9"/>
  </p:notesMasterIdLst>
  <p:handoutMasterIdLst>
    <p:handoutMasterId r:id="rId20"/>
  </p:handoutMasterIdLst>
  <p:sldIdLst>
    <p:sldId id="323" r:id="rId9"/>
    <p:sldId id="338" r:id="rId10"/>
    <p:sldId id="357" r:id="rId11"/>
    <p:sldId id="324" r:id="rId12"/>
    <p:sldId id="328" r:id="rId13"/>
    <p:sldId id="353" r:id="rId14"/>
    <p:sldId id="352" r:id="rId15"/>
    <p:sldId id="355" r:id="rId16"/>
    <p:sldId id="356" r:id="rId17"/>
    <p:sldId id="351" r:id="rId18"/>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4A9728-212A-4874-98D7-C32524294C39}" v="1" dt="2026-05-01T16:26:06.4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custSel modSld">
      <pc:chgData name="Hannah Burgess" userId="a22e7458-e6e0-41a6-894e-e311d127ff86" providerId="ADAL" clId="{11B46E2C-4437-43B4-BC76-B4C277BA6017}" dt="2026-05-01T17:19:18.047" v="96" actId="3626"/>
      <pc:docMkLst>
        <pc:docMk/>
      </pc:docMkLst>
      <pc:sldChg chg="modSp mod">
        <pc:chgData name="Hannah Burgess" userId="a22e7458-e6e0-41a6-894e-e311d127ff86" providerId="ADAL" clId="{11B46E2C-4437-43B4-BC76-B4C277BA6017}" dt="2026-05-01T17:19:18.047" v="96" actId="3626"/>
        <pc:sldMkLst>
          <pc:docMk/>
          <pc:sldMk cId="140364483" sldId="351"/>
        </pc:sldMkLst>
        <pc:spChg chg="mod">
          <ac:chgData name="Hannah Burgess" userId="a22e7458-e6e0-41a6-894e-e311d127ff86" providerId="ADAL" clId="{11B46E2C-4437-43B4-BC76-B4C277BA6017}" dt="2026-05-01T17:19:18.047" v="96" actId="3626"/>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7</c:v>
                </c:pt>
                <c:pt idx="1">
                  <c:v>126</c:v>
                </c:pt>
                <c:pt idx="2">
                  <c:v>148</c:v>
                </c:pt>
                <c:pt idx="3">
                  <c:v>154</c:v>
                </c:pt>
                <c:pt idx="4">
                  <c:v>151</c:v>
                </c:pt>
                <c:pt idx="5">
                  <c:v>95</c:v>
                </c:pt>
                <c:pt idx="6">
                  <c:v>47</c:v>
                </c:pt>
                <c:pt idx="7">
                  <c:v>23</c:v>
                </c:pt>
                <c:pt idx="8">
                  <c:v>10</c:v>
                </c:pt>
                <c:pt idx="9">
                  <c:v>1</c:v>
                </c:pt>
                <c:pt idx="10">
                  <c:v>17</c:v>
                </c:pt>
              </c:numCache>
            </c:numRef>
          </c:val>
          <c:extLst>
            <c:ext xmlns:c16="http://schemas.microsoft.com/office/drawing/2014/chart" uri="{C3380CC4-5D6E-409C-BE32-E72D297353CC}">
              <c16:uniqueId val="{00000000-0503-4C09-884F-C94B02891977}"/>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2</c:v>
                </c:pt>
                <c:pt idx="1">
                  <c:v>9</c:v>
                </c:pt>
                <c:pt idx="2">
                  <c:v>5</c:v>
                </c:pt>
                <c:pt idx="3">
                  <c:v>9</c:v>
                </c:pt>
                <c:pt idx="4">
                  <c:v>1</c:v>
                </c:pt>
                <c:pt idx="5">
                  <c:v>0</c:v>
                </c:pt>
                <c:pt idx="6">
                  <c:v>1</c:v>
                </c:pt>
                <c:pt idx="7">
                  <c:v>0</c:v>
                </c:pt>
                <c:pt idx="8">
                  <c:v>0</c:v>
                </c:pt>
                <c:pt idx="9">
                  <c:v>0</c:v>
                </c:pt>
                <c:pt idx="10">
                  <c:v>4</c:v>
                </c:pt>
              </c:numCache>
            </c:numRef>
          </c:val>
          <c:extLst>
            <c:ext xmlns:c16="http://schemas.microsoft.com/office/drawing/2014/chart" uri="{C3380CC4-5D6E-409C-BE32-E72D297353CC}">
              <c16:uniqueId val="{00000001-0503-4C09-884F-C94B02891977}"/>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8012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1</c:v>
                </c:pt>
                <c:pt idx="2">
                  <c:v>1</c:v>
                </c:pt>
                <c:pt idx="3">
                  <c:v>3</c:v>
                </c:pt>
                <c:pt idx="4">
                  <c:v>27</c:v>
                </c:pt>
                <c:pt idx="5">
                  <c:v>70</c:v>
                </c:pt>
                <c:pt idx="6">
                  <c:v>115</c:v>
                </c:pt>
                <c:pt idx="7">
                  <c:v>132</c:v>
                </c:pt>
                <c:pt idx="8">
                  <c:v>95</c:v>
                </c:pt>
                <c:pt idx="9">
                  <c:v>45</c:v>
                </c:pt>
                <c:pt idx="10">
                  <c:v>290</c:v>
                </c:pt>
              </c:numCache>
            </c:numRef>
          </c:val>
          <c:extLst>
            <c:ext xmlns:c16="http://schemas.microsoft.com/office/drawing/2014/chart" uri="{C3380CC4-5D6E-409C-BE32-E72D297353CC}">
              <c16:uniqueId val="{00000000-64AE-44CA-A2B1-938441D19E0A}"/>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0</c:v>
                </c:pt>
                <c:pt idx="5">
                  <c:v>2</c:v>
                </c:pt>
                <c:pt idx="6">
                  <c:v>1</c:v>
                </c:pt>
                <c:pt idx="7">
                  <c:v>1</c:v>
                </c:pt>
                <c:pt idx="8">
                  <c:v>1</c:v>
                </c:pt>
                <c:pt idx="9">
                  <c:v>1</c:v>
                </c:pt>
                <c:pt idx="10">
                  <c:v>25</c:v>
                </c:pt>
              </c:numCache>
            </c:numRef>
          </c:val>
          <c:extLst>
            <c:ext xmlns:c16="http://schemas.microsoft.com/office/drawing/2014/chart" uri="{C3380CC4-5D6E-409C-BE32-E72D297353CC}">
              <c16:uniqueId val="{00000001-64AE-44CA-A2B1-938441D19E0A}"/>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919781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cep.org/careersem/newsroom/dec2022/mentor-program" TargetMode="External"/><Relationship Id="rId2" Type="http://schemas.openxmlformats.org/officeDocument/2006/relationships/hyperlink" Target="https://www.emra.org/students/advising-resources/student-resident-mentorship-program"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hyperlink" Target="https://apps.acgme-i.org/ads/Public"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a:xfrm>
            <a:off x="857412" y="2769324"/>
            <a:ext cx="5731707" cy="883547"/>
          </a:xfrm>
        </p:spPr>
        <p:txBody>
          <a:bodyPr lIns="91440" tIns="45720" rIns="91440" bIns="45720" anchor="t"/>
          <a:lstStyle/>
          <a:p>
            <a:pPr algn="ctr"/>
            <a:r>
              <a:rPr lang="en-US" sz="3300">
                <a:latin typeface="Urbanist ExtraBold"/>
                <a:ea typeface="Urbanist" panose="020B0A04040200000203" pitchFamily="34" charset="0"/>
                <a:cs typeface="Urbanist" panose="020B0A04040200000203" pitchFamily="34" charset="0"/>
              </a:rPr>
              <a:t>Emergency Medicine</a:t>
            </a:r>
            <a:endParaRPr lang="en-US" sz="3300" b="0">
              <a:solidFill>
                <a:srgbClr val="000000"/>
              </a:solidFill>
              <a:latin typeface="Urbanist ExtraBold"/>
              <a:ea typeface="Urbanist" panose="020B0A04040200000203" pitchFamily="34" charset="0"/>
              <a:cs typeface="Urbanist" panose="020B0A04040200000203" pitchFamily="34" charset="0"/>
            </a:endParaRPr>
          </a:p>
          <a:p>
            <a:pPr algn="ctr"/>
            <a:endParaRPr lang="en-US" sz="3300" dirty="0">
              <a:solidFill>
                <a:srgbClr val="FFFFFF"/>
              </a:solidFill>
              <a:latin typeface="Urbanist ExtraBold"/>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3622775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10</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b="0" dirty="0">
                <a:latin typeface="Urbanist ExtraBold"/>
              </a:rPr>
              <a:t>Emergency Medicine</a:t>
            </a:r>
            <a:r>
              <a:rPr lang="en-US" dirty="0">
                <a:latin typeface="Urbanist ExtraBold"/>
              </a:rPr>
              <a:t> Resources</a:t>
            </a: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lIns="91440" tIns="45720" rIns="91440" bIns="45720" anchor="t"/>
          <a:lstStyle/>
          <a:p>
            <a:pPr marL="285750" indent="-285750" algn="l">
              <a:lnSpc>
                <a:spcPct val="150000"/>
              </a:lnSpc>
              <a:spcBef>
                <a:spcPts val="0"/>
              </a:spcBef>
              <a:buFont typeface="Arial,Sans-Serif" panose="020B0604020202020204" pitchFamily="34" charset="0"/>
              <a:buChar char="•"/>
            </a:pPr>
            <a:r>
              <a:rPr lang="en-US" sz="1200" dirty="0">
                <a:latin typeface="Urbanist"/>
                <a:ea typeface="Urbanist" panose="020B0A04040200000203" pitchFamily="34" charset="0"/>
                <a:cs typeface="Arial"/>
              </a:rPr>
              <a:t>Careers in Medicine Website</a:t>
            </a:r>
          </a:p>
          <a:p>
            <a:pPr marL="285750" indent="-285750">
              <a:lnSpc>
                <a:spcPct val="150000"/>
              </a:lnSpc>
              <a:spcBef>
                <a:spcPts val="0"/>
              </a:spcBef>
              <a:buFont typeface="Arial,Sans-Serif" panose="020B0604020202020204" pitchFamily="34" charset="0"/>
            </a:pPr>
            <a:r>
              <a:rPr lang="en-US" sz="1200" dirty="0">
                <a:latin typeface="Urbanist"/>
                <a:ea typeface="Urbanist" panose="020B0A04040200000203" pitchFamily="34" charset="0"/>
                <a:cs typeface="Arial"/>
              </a:rPr>
              <a:t>EMRA/CORD Student Advising Guide</a:t>
            </a:r>
          </a:p>
          <a:p>
            <a:pPr marL="285750" indent="-285750">
              <a:lnSpc>
                <a:spcPct val="150000"/>
              </a:lnSpc>
              <a:spcBef>
                <a:spcPts val="0"/>
              </a:spcBef>
              <a:buFont typeface="Arial,Sans-Serif" panose="020B0604020202020204" pitchFamily="34" charset="0"/>
            </a:pPr>
            <a:r>
              <a:rPr lang="en-US" sz="1200" dirty="0">
                <a:latin typeface="Urbanist"/>
                <a:ea typeface="Urbanist" panose="020B0A04040200000203" pitchFamily="34" charset="0"/>
                <a:cs typeface="Arial"/>
              </a:rPr>
              <a:t>American College of Osteopathic Emergency Physicians </a:t>
            </a:r>
          </a:p>
          <a:p>
            <a:pPr marL="285750" indent="-285750">
              <a:lnSpc>
                <a:spcPct val="150000"/>
              </a:lnSpc>
              <a:spcBef>
                <a:spcPts val="0"/>
              </a:spcBef>
              <a:buFont typeface="Arial,Sans-Serif" panose="020B0604020202020204" pitchFamily="34" charset="0"/>
            </a:pPr>
            <a:r>
              <a:rPr lang="en-US" sz="1200" dirty="0">
                <a:latin typeface="Urbanist"/>
                <a:ea typeface="Urbanist" panose="020B0A04040200000203" pitchFamily="34" charset="0"/>
                <a:cs typeface="Arial"/>
              </a:rPr>
              <a:t>American College of Emergency Physicians  </a:t>
            </a:r>
            <a:endParaRPr lang="en-US" sz="1200" dirty="0">
              <a:solidFill>
                <a:srgbClr val="000000"/>
              </a:solidFill>
              <a:latin typeface="Urbanist"/>
              <a:ea typeface="Urbanist" panose="020B0A04040200000203" pitchFamily="34" charset="0"/>
              <a:cs typeface="Arial"/>
            </a:endParaRPr>
          </a:p>
          <a:p>
            <a:pPr marL="285750" indent="-285750">
              <a:lnSpc>
                <a:spcPct val="150000"/>
              </a:lnSpc>
              <a:spcBef>
                <a:spcPts val="0"/>
              </a:spcBef>
              <a:buFont typeface="Arial,Sans-Serif" panose="020B0604020202020204" pitchFamily="34" charset="0"/>
            </a:pPr>
            <a:r>
              <a:rPr lang="en-US" sz="1200" b="1" dirty="0">
                <a:latin typeface="Urbanist"/>
                <a:ea typeface="Urbanist" panose="020B0A04040200000203" pitchFamily="34" charset="0"/>
                <a:cs typeface="Arial"/>
              </a:rPr>
              <a:t>Mentorship Opportunities:</a:t>
            </a:r>
          </a:p>
          <a:p>
            <a:pPr lvl="1" fontAlgn="base"/>
            <a:r>
              <a:rPr lang="en-US" dirty="0"/>
              <a:t>Emergency Medicine Residents Association </a:t>
            </a:r>
            <a:r>
              <a:rPr lang="en-US" u="sng" dirty="0">
                <a:hlinkClick r:id="rId2"/>
              </a:rPr>
              <a:t>(EMRA</a:t>
            </a:r>
            <a:r>
              <a:rPr lang="en-US" u="sng" dirty="0"/>
              <a:t>)</a:t>
            </a:r>
            <a:r>
              <a:rPr lang="en-US" dirty="0"/>
              <a:t> </a:t>
            </a:r>
          </a:p>
          <a:p>
            <a:pPr lvl="1" fontAlgn="base"/>
            <a:r>
              <a:rPr lang="en-US" dirty="0"/>
              <a:t>American College of Emergency Physicians (</a:t>
            </a:r>
            <a:r>
              <a:rPr lang="en-US" u="sng" dirty="0">
                <a:hlinkClick r:id="rId3"/>
              </a:rPr>
              <a:t>ACEP</a:t>
            </a:r>
            <a:r>
              <a:rPr lang="en-US" u="sng" dirty="0"/>
              <a:t>)</a:t>
            </a:r>
            <a:r>
              <a:rPr lang="en-US" dirty="0"/>
              <a:t> </a:t>
            </a:r>
          </a:p>
          <a:p>
            <a:pPr marL="742950" lvl="1" indent="-285750">
              <a:lnSpc>
                <a:spcPct val="150000"/>
              </a:lnSpc>
              <a:spcBef>
                <a:spcPts val="0"/>
              </a:spcBef>
              <a:buFont typeface="Arial,Sans-Serif" panose="020B0604020202020204" pitchFamily="34" charset="0"/>
            </a:pPr>
            <a:endParaRPr lang="en-US" sz="1200" dirty="0"/>
          </a:p>
        </p:txBody>
      </p:sp>
    </p:spTree>
    <p:extLst>
      <p:ext uri="{BB962C8B-B14F-4D97-AF65-F5344CB8AC3E}">
        <p14:creationId xmlns:p14="http://schemas.microsoft.com/office/powerpoint/2010/main" val="140364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81858" y="821310"/>
            <a:ext cx="4576712" cy="461665"/>
          </a:xfrm>
        </p:spPr>
        <p:txBody>
          <a:bodyPr lIns="91440" tIns="45720" rIns="91440" bIns="45720" anchor="t">
            <a:noAutofit/>
          </a:bodyPr>
          <a:lstStyle/>
          <a:p>
            <a:pPr algn="l">
              <a:spcBef>
                <a:spcPts val="850"/>
              </a:spcBef>
            </a:pPr>
            <a:r>
              <a:rPr lang="en-US" sz="1600" b="0" dirty="0">
                <a:solidFill>
                  <a:srgbClr val="000000"/>
                </a:solidFill>
                <a:latin typeface="Urbanist"/>
                <a:ea typeface="Urbanist" panose="020B0A04040200000203" pitchFamily="34" charset="0"/>
                <a:cs typeface="Segoe UI"/>
              </a:rPr>
              <a:t>Emergency medicine (EM) involves the immediate care of urgent and life-threatening conditions found in the critically ill and injured. These physicians are really specialists in breadth–their broad-based training encompasses acute problems that span several clinical disciplines. </a:t>
            </a:r>
          </a:p>
          <a:p>
            <a:pPr algn="l">
              <a:spcBef>
                <a:spcPts val="850"/>
              </a:spcBef>
            </a:pPr>
            <a:r>
              <a:rPr lang="en-US" sz="1600" b="0" dirty="0">
                <a:solidFill>
                  <a:srgbClr val="000000"/>
                </a:solidFill>
                <a:latin typeface="Urbanist"/>
                <a:ea typeface="Urbanist" panose="020B0A04040200000203" pitchFamily="34" charset="0"/>
                <a:cs typeface="Segoe UI"/>
              </a:rPr>
              <a:t>No other specialty can match the astounding variety of patients found in the emergency room. You will see, hear and smell things that most doctors will not. In just one shift, an emergency physician may care for patients presenting with asthma attacks, atrial fibrillation</a:t>
            </a:r>
            <a:r>
              <a:rPr lang="en-US" sz="1600" b="0" i="0" u="none" strike="noStrike" dirty="0">
                <a:solidFill>
                  <a:srgbClr val="000000"/>
                </a:solidFill>
                <a:effectLst/>
                <a:latin typeface="Urbanist"/>
                <a:ea typeface="Urbanist" panose="020B0A04040200000203" pitchFamily="34" charset="0"/>
                <a:cs typeface="Segoe UI"/>
              </a:rPr>
              <a:t>, </a:t>
            </a:r>
            <a:r>
              <a:rPr lang="en-US" sz="1600" b="0" dirty="0">
                <a:solidFill>
                  <a:srgbClr val="000000"/>
                </a:solidFill>
                <a:latin typeface="Urbanist"/>
                <a:ea typeface="Urbanist" panose="020B0A04040200000203" pitchFamily="34" charset="0"/>
                <a:cs typeface="Segoe UI"/>
              </a:rPr>
              <a:t>gunshot wounds, dislocated shoulders and even cockroaches stuck in their ears. </a:t>
            </a:r>
          </a:p>
          <a:p>
            <a:pPr algn="l">
              <a:spcBef>
                <a:spcPts val="850"/>
              </a:spcBef>
            </a:pPr>
            <a:endParaRPr lang="en-US" sz="1600" b="0" dirty="0">
              <a:solidFill>
                <a:srgbClr val="0D0D0D"/>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70856" y="335801"/>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Emergency Medicine Overview</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1"/>
          </p:nvPr>
        </p:nvSpPr>
        <p:spPr>
          <a:xfrm>
            <a:off x="3866205" y="429871"/>
            <a:ext cx="4576712" cy="461665"/>
          </a:xfrm>
        </p:spPr>
        <p:txBody>
          <a:bodyPr lIns="91440" tIns="45720" rIns="91440" bIns="45720" anchor="t">
            <a:noAutofit/>
          </a:bodyPr>
          <a:lstStyle/>
          <a:p>
            <a:pPr algn="l">
              <a:spcBef>
                <a:spcPts val="850"/>
              </a:spcBef>
            </a:pPr>
            <a:endParaRPr lang="en-US" sz="1600" b="0" dirty="0">
              <a:solidFill>
                <a:srgbClr val="000000"/>
              </a:solidFill>
              <a:latin typeface="Urbanist"/>
              <a:ea typeface="Urbanist" panose="020B0A04040200000203" pitchFamily="34" charset="0"/>
              <a:cs typeface="Segoe UI"/>
            </a:endParaRPr>
          </a:p>
          <a:p>
            <a:pPr algn="l">
              <a:spcBef>
                <a:spcPts val="850"/>
              </a:spcBef>
            </a:pPr>
            <a:r>
              <a:rPr lang="en-US" sz="1600" b="0" dirty="0">
                <a:solidFill>
                  <a:srgbClr val="000000"/>
                </a:solidFill>
                <a:latin typeface="Urbanist"/>
                <a:cs typeface="Segoe UI"/>
              </a:rPr>
              <a:t>Every now and then, the EM doctor will discover a zebra, such as a pheochromocytoma (adrenal gland tumor) in a young woman with high blood pressure and headaches. EM  has only been a specialty for about 25 years. Prior to that, most doctors who covered acute, emergent and traumatic illnesses were board-certified in other fields, usually internal medicine or surgery. </a:t>
            </a:r>
            <a:endParaRPr lang="en-US" sz="1600">
              <a:latin typeface="Urbanist"/>
            </a:endParaRPr>
          </a:p>
          <a:p>
            <a:pPr algn="l">
              <a:spcBef>
                <a:spcPts val="850"/>
              </a:spcBef>
            </a:pPr>
            <a:r>
              <a:rPr lang="en-US" sz="1600" b="0" dirty="0">
                <a:solidFill>
                  <a:srgbClr val="000000"/>
                </a:solidFill>
                <a:latin typeface="Urbanist"/>
                <a:cs typeface="Segoe UI"/>
              </a:rPr>
              <a:t>Fast-paced and unpredictable, emergency medicine is one of the newest specialties in medicine. It has grown to meet the challenge of 100 million emergency room visits per year.</a:t>
            </a:r>
            <a:endParaRPr lang="en-US" sz="1600">
              <a:latin typeface="Urbanist"/>
            </a:endParaRPr>
          </a:p>
          <a:p>
            <a:pPr algn="l">
              <a:spcBef>
                <a:spcPts val="850"/>
              </a:spcBef>
            </a:pPr>
            <a:endParaRPr lang="en-US" sz="1600" b="0" dirty="0">
              <a:solidFill>
                <a:srgbClr val="0D0D0D"/>
              </a:solidFill>
              <a:latin typeface="Urbanist"/>
              <a:cs typeface="Segoe UI"/>
            </a:endParaRPr>
          </a:p>
        </p:txBody>
      </p:sp>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12"/>
          </p:nvPr>
        </p:nvSpPr>
        <p:spPr>
          <a:xfrm>
            <a:off x="3855203" y="304486"/>
            <a:ext cx="4576712" cy="1636713"/>
          </a:xfrm>
          <a:prstGeom prst="rect">
            <a:avLst/>
          </a:prstGeom>
          <a:ln>
            <a:noFill/>
          </a:ln>
        </p:spPr>
        <p:txBody>
          <a:bodyPr lIns="91440" tIns="45720" rIns="91440" bIns="45720" anchor="t"/>
          <a:lstStyle/>
          <a:p>
            <a:pPr algn="l"/>
            <a:r>
              <a:rPr lang="en-US" sz="2200" b="1" dirty="0">
                <a:solidFill>
                  <a:srgbClr val="211261"/>
                </a:solidFill>
                <a:latin typeface="Urbanist"/>
                <a:ea typeface="+mn-lt"/>
                <a:cs typeface="+mn-lt"/>
              </a:rPr>
              <a:t>Emergency Medicine Cont'd</a:t>
            </a:r>
            <a:endParaRPr lang="en-US" b="1" dirty="0">
              <a:solidFill>
                <a:srgbClr val="211261"/>
              </a:solidFill>
              <a:latin typeface="Urbanist"/>
              <a:cs typeface="Calibri"/>
            </a:endParaRPr>
          </a:p>
          <a:p>
            <a:pPr marL="0" indent="0">
              <a:buNone/>
            </a:pPr>
            <a:endParaRPr lang="en-US" b="1" dirty="0">
              <a:solidFill>
                <a:srgbClr val="211261"/>
              </a:solidFill>
              <a:latin typeface="Urbanist"/>
              <a:cs typeface="Calibri"/>
            </a:endParaRP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8" name="TextBox 4">
            <a:extLst>
              <a:ext uri="{FF2B5EF4-FFF2-40B4-BE49-F238E27FC236}">
                <a16:creationId xmlns:a16="http://schemas.microsoft.com/office/drawing/2014/main" id="{5040A222-BB5D-0F86-CB86-CD1D8DFD9FD0}"/>
              </a:ext>
            </a:extLst>
          </p:cNvPr>
          <p:cNvSpPr txBox="1"/>
          <p:nvPr/>
        </p:nvSpPr>
        <p:spPr>
          <a:xfrm>
            <a:off x="3867792" y="4070361"/>
            <a:ext cx="4671460"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r>
              <a:rPr lang="en-US" sz="800" b="1" baseline="0" dirty="0">
                <a:latin typeface="Urbanist"/>
                <a:ea typeface="Segoe UI"/>
                <a:cs typeface="Segoe UI"/>
              </a:rPr>
              <a:t>Source</a:t>
            </a:r>
            <a:r>
              <a:rPr lang="en-US" sz="800" baseline="0" dirty="0">
                <a:latin typeface="Urbanist"/>
                <a:ea typeface="Segoe UI"/>
                <a:cs typeface="Segoe UI"/>
              </a:rPr>
              <a:t> </a:t>
            </a:r>
            <a:r>
              <a:rPr lang="en-US" sz="800" dirty="0">
                <a:latin typeface="Urbanist"/>
                <a:ea typeface="Segoe UI"/>
                <a:cs typeface="Segoe UI"/>
              </a:rPr>
              <a:t>​</a:t>
            </a:r>
          </a:p>
          <a:p>
            <a:pPr rtl="0"/>
            <a:r>
              <a:rPr lang="en-US" sz="800" baseline="0" dirty="0">
                <a:latin typeface="Urbanist"/>
                <a:ea typeface="Segoe UI"/>
                <a:cs typeface="Segoe UI"/>
              </a:rPr>
              <a:t>Miller, A. J. (2019). Anesthesiology In B. S. Freeman (Ed.), </a:t>
            </a:r>
            <a:r>
              <a:rPr lang="en-US" sz="800" i="1" baseline="0" dirty="0">
                <a:latin typeface="Urbanist"/>
                <a:ea typeface="Segoe UI"/>
                <a:cs typeface="Segoe UI"/>
              </a:rPr>
              <a:t>The ultimate guide to choosing a medical specialty </a:t>
            </a:r>
            <a:r>
              <a:rPr lang="en-US" sz="800" baseline="0" dirty="0">
                <a:latin typeface="Urbanist"/>
                <a:ea typeface="Segoe UI"/>
                <a:cs typeface="Segoe UI"/>
              </a:rPr>
              <a:t>(4 ed., pp 198-199). New York: McGraw Hill. </a:t>
            </a:r>
            <a:r>
              <a:rPr lang="en-US" sz="800" dirty="0">
                <a:latin typeface="Urbanist"/>
                <a:ea typeface="Segoe UI"/>
                <a:cs typeface="Segoe UI"/>
              </a:rPr>
              <a:t>​</a:t>
            </a:r>
            <a:endParaRPr lang="en-US" sz="800" dirty="0">
              <a:latin typeface="Urbanist"/>
            </a:endParaRPr>
          </a:p>
        </p:txBody>
      </p:sp>
    </p:spTree>
    <p:extLst>
      <p:ext uri="{BB962C8B-B14F-4D97-AF65-F5344CB8AC3E}">
        <p14:creationId xmlns:p14="http://schemas.microsoft.com/office/powerpoint/2010/main" val="6772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DCE4972-81FE-C487-0D7C-6A59079E9863}"/>
              </a:ext>
            </a:extLst>
          </p:cNvPr>
          <p:cNvSpPr>
            <a:spLocks noGrp="1"/>
          </p:cNvSpPr>
          <p:nvPr>
            <p:ph type="body" sz="quarter" idx="11"/>
          </p:nvPr>
        </p:nvSpPr>
        <p:spPr>
          <a:xfrm>
            <a:off x="2000730" y="2572094"/>
            <a:ext cx="4614572" cy="883547"/>
          </a:xfrm>
        </p:spPr>
        <p:txBody>
          <a:bodyPr lIns="91440" tIns="45720" rIns="91440" bIns="45720" anchor="ctr"/>
          <a:lstStyle/>
          <a:p>
            <a:pPr algn="ctr"/>
            <a:r>
              <a:rPr lang="en-US" sz="2000" dirty="0">
                <a:latin typeface="Urbanist"/>
                <a:ea typeface="Urbanist" panose="020B0A04040200000203" pitchFamily="34" charset="0"/>
                <a:cs typeface="Urbanist" panose="020B0A04040200000203" pitchFamily="34" charset="0"/>
              </a:rPr>
              <a:t>Emergency Medicine </a:t>
            </a:r>
            <a:r>
              <a:rPr lang="en-US" sz="2000" i="0" u="none" strike="noStrike" dirty="0">
                <a:effectLst/>
                <a:latin typeface="Urbanist"/>
                <a:ea typeface="Urbanist" panose="020B0A04040200000203" pitchFamily="34" charset="0"/>
                <a:cs typeface="Urbanist" panose="020B0A04040200000203" pitchFamily="34" charset="0"/>
              </a:rPr>
              <a:t>Subspecialties</a:t>
            </a:r>
            <a:endParaRPr lang="en-US" sz="2000" dirty="0">
              <a:latin typeface="Urbanist"/>
              <a:ea typeface="Urbanist" panose="020B0A04040200000203" pitchFamily="34" charset="0"/>
              <a:cs typeface="Urbanist" panose="020B0A04040200000203" pitchFamily="34" charset="0"/>
            </a:endParaRPr>
          </a:p>
          <a:p>
            <a:pPr algn="ctr"/>
            <a:endParaRPr lang="en-US" sz="1600" b="0" dirty="0">
              <a:latin typeface="Urbanist"/>
              <a:cs typeface="Arial"/>
            </a:endParaRPr>
          </a:p>
          <a:p>
            <a:pPr marL="285750" indent="-285750">
              <a:spcBef>
                <a:spcPts val="850"/>
              </a:spcBef>
              <a:buFont typeface="Arial"/>
              <a:buChar char="•"/>
            </a:pPr>
            <a:r>
              <a:rPr lang="en-US" sz="1600" b="0" dirty="0">
                <a:latin typeface="Urbanist"/>
                <a:cs typeface="Arial"/>
              </a:rPr>
              <a:t>Emergency Medical Services</a:t>
            </a:r>
          </a:p>
          <a:p>
            <a:pPr marL="285750" indent="-285750">
              <a:spcBef>
                <a:spcPts val="850"/>
              </a:spcBef>
              <a:buFont typeface="Arial"/>
              <a:buChar char="•"/>
            </a:pPr>
            <a:r>
              <a:rPr lang="en-US" sz="1600" b="0" dirty="0">
                <a:latin typeface="Urbanist"/>
                <a:cs typeface="Arial"/>
              </a:rPr>
              <a:t>Medical Toxicology</a:t>
            </a:r>
          </a:p>
          <a:p>
            <a:pPr marL="285750" indent="-285750">
              <a:spcBef>
                <a:spcPts val="850"/>
              </a:spcBef>
              <a:buFont typeface="Arial"/>
              <a:buChar char="•"/>
            </a:pPr>
            <a:r>
              <a:rPr lang="en-US" sz="1600" b="0" dirty="0">
                <a:latin typeface="Urbanist"/>
                <a:cs typeface="Arial"/>
              </a:rPr>
              <a:t>Pediatric Emergency Medicine</a:t>
            </a:r>
          </a:p>
          <a:p>
            <a:pPr marL="285750" indent="-285750">
              <a:spcBef>
                <a:spcPts val="850"/>
              </a:spcBef>
              <a:buFont typeface="Arial"/>
              <a:buChar char="•"/>
            </a:pPr>
            <a:r>
              <a:rPr lang="en-US" sz="1600" b="0" dirty="0">
                <a:latin typeface="Urbanist"/>
                <a:cs typeface="Arial"/>
              </a:rPr>
              <a:t>Sports Medicine</a:t>
            </a:r>
          </a:p>
          <a:p>
            <a:pPr marL="285750" indent="-285750">
              <a:spcBef>
                <a:spcPts val="850"/>
              </a:spcBef>
              <a:buFont typeface="Arial"/>
              <a:buChar char="•"/>
            </a:pPr>
            <a:r>
              <a:rPr lang="en-US" sz="1600" b="0" dirty="0">
                <a:latin typeface="Urbanist"/>
                <a:cs typeface="Arial"/>
              </a:rPr>
              <a:t>Undersea &amp; Hyperbaric Medicine</a:t>
            </a:r>
          </a:p>
          <a:p>
            <a:pPr algn="ctr"/>
            <a:endParaRPr lang="en-US" sz="1600" b="0" dirty="0">
              <a:latin typeface="Urbanist"/>
              <a:cs typeface="Arial"/>
            </a:endParaRPr>
          </a:p>
          <a:p>
            <a:pPr marL="285750" indent="-285750">
              <a:spcBef>
                <a:spcPts val="850"/>
              </a:spcBef>
              <a:buFont typeface="Arial"/>
              <a:buChar char="•"/>
            </a:pPr>
            <a:endParaRPr lang="en-US" sz="1600" b="0" dirty="0">
              <a:latin typeface="Urbanist"/>
              <a:cs typeface="Arial"/>
            </a:endParaRPr>
          </a:p>
          <a:p>
            <a:pPr marL="285750" indent="-285750">
              <a:spcBef>
                <a:spcPts val="850"/>
              </a:spcBef>
              <a:buFont typeface="Arial"/>
              <a:buChar char="•"/>
            </a:pPr>
            <a:endParaRPr lang="en-US" sz="1600" b="0" dirty="0">
              <a:latin typeface="Urbanist"/>
              <a:cs typeface="Arial"/>
            </a:endParaRPr>
          </a:p>
          <a:p>
            <a:endParaRPr lang="en-US" sz="1600" dirty="0">
              <a:latin typeface="Urbanist"/>
            </a:endParaRPr>
          </a:p>
        </p:txBody>
      </p:sp>
      <p:sp>
        <p:nvSpPr>
          <p:cNvPr id="2" name="TextBox 1">
            <a:extLst>
              <a:ext uri="{FF2B5EF4-FFF2-40B4-BE49-F238E27FC236}">
                <a16:creationId xmlns:a16="http://schemas.microsoft.com/office/drawing/2014/main" id="{FCB2E0B4-9A21-3A5A-6704-5395A65EFE41}"/>
              </a:ext>
            </a:extLst>
          </p:cNvPr>
          <p:cNvSpPr txBox="1"/>
          <p:nvPr/>
        </p:nvSpPr>
        <p:spPr>
          <a:xfrm>
            <a:off x="2281314" y="4099857"/>
            <a:ext cx="2743200"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50" b="1" dirty="0">
                <a:solidFill>
                  <a:schemeClr val="bg1"/>
                </a:solidFill>
                <a:latin typeface="Urbanist"/>
                <a:cs typeface="Segoe UI"/>
              </a:rPr>
              <a:t>Source</a:t>
            </a:r>
            <a:r>
              <a:rPr lang="en-US" sz="950" dirty="0">
                <a:solidFill>
                  <a:schemeClr val="bg1"/>
                </a:solidFill>
                <a:latin typeface="Urbanist"/>
                <a:cs typeface="Segoe UI"/>
              </a:rPr>
              <a:t>​</a:t>
            </a:r>
          </a:p>
          <a:p>
            <a:r>
              <a:rPr lang="en-US" sz="950" u="sng" dirty="0">
                <a:solidFill>
                  <a:schemeClr val="bg1"/>
                </a:solidFill>
                <a:latin typeface="Urbanist"/>
                <a:cs typeface="Segoe UI"/>
                <a:hlinkClick r:id="rId2">
                  <a:extLst>
                    <a:ext uri="{A12FA001-AC4F-418D-AE19-62706E023703}">
                      <ahyp:hlinkClr xmlns:ahyp="http://schemas.microsoft.com/office/drawing/2018/hyperlinkcolor" val="tx"/>
                    </a:ext>
                  </a:extLst>
                </a:hlinkClick>
              </a:rPr>
              <a:t>Accreditation Council for Graduate Medical Education (ACGME)</a:t>
            </a:r>
            <a:endParaRPr lang="en-US" sz="950" u="sng" dirty="0">
              <a:solidFill>
                <a:schemeClr val="bg1"/>
              </a:solidFill>
              <a:latin typeface="Urbanist"/>
              <a:cs typeface="Segoe UI"/>
            </a:endParaRPr>
          </a:p>
        </p:txBody>
      </p:sp>
    </p:spTree>
    <p:extLst>
      <p:ext uri="{BB962C8B-B14F-4D97-AF65-F5344CB8AC3E}">
        <p14:creationId xmlns:p14="http://schemas.microsoft.com/office/powerpoint/2010/main" val="47609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rmAutofit/>
          </a:bodyPr>
          <a:lstStyle/>
          <a:p>
            <a:r>
              <a:rPr lang="en-US" sz="1400" dirty="0">
                <a:solidFill>
                  <a:srgbClr val="211261"/>
                </a:solidFill>
                <a:latin typeface="Urbanist"/>
                <a:ea typeface="Urbanist" panose="020B0A04040200000203" pitchFamily="34" charset="0"/>
                <a:cs typeface="Urbanist" panose="020B0A04040200000203" pitchFamily="34" charset="0"/>
              </a:rPr>
              <a:t>Emergency Medicine</a:t>
            </a:r>
            <a:r>
              <a:rPr lang="en-US" sz="1400" i="0" u="none" strike="noStrike" dirty="0">
                <a:solidFill>
                  <a:srgbClr val="211261"/>
                </a:solidFill>
                <a:effectLst/>
                <a:latin typeface="Urbanist"/>
                <a:ea typeface="Urbanist" panose="020B0A04040200000203" pitchFamily="34" charset="0"/>
                <a:cs typeface="Urbanist" panose="020B0A04040200000203" pitchFamily="34" charset="0"/>
              </a:rPr>
              <a:t> </a:t>
            </a:r>
            <a:r>
              <a:rPr lang="en-US" sz="1400" i="0" u="none" strike="noStrike" dirty="0">
                <a:solidFill>
                  <a:srgbClr val="211261"/>
                </a:solidFill>
                <a:effectLst/>
                <a:latin typeface="Urbanist"/>
              </a:rPr>
              <a:t>Data Overview</a:t>
            </a:r>
            <a:r>
              <a:rPr lang="en-US" sz="1400" i="0" dirty="0">
                <a:solidFill>
                  <a:srgbClr val="211261"/>
                </a:solidFill>
                <a:effectLst/>
                <a:latin typeface="Urbanist"/>
              </a:rPr>
              <a:t>​</a:t>
            </a:r>
            <a:endParaRPr lang="en-US" sz="1400">
              <a:solidFill>
                <a:srgbClr val="211261"/>
              </a:solidFill>
              <a:latin typeface="Urbanist"/>
            </a:endParaRPr>
          </a:p>
        </p:txBody>
      </p:sp>
      <p:graphicFrame>
        <p:nvGraphicFramePr>
          <p:cNvPr id="5" name="Table 4">
            <a:extLst>
              <a:ext uri="{FF2B5EF4-FFF2-40B4-BE49-F238E27FC236}">
                <a16:creationId xmlns:a16="http://schemas.microsoft.com/office/drawing/2014/main" id="{3B1C7F4A-35B5-EF90-ECFC-65B37B8ED86A}"/>
              </a:ext>
            </a:extLst>
          </p:cNvPr>
          <p:cNvGraphicFramePr>
            <a:graphicFrameLocks noGrp="1"/>
          </p:cNvGraphicFramePr>
          <p:nvPr>
            <p:extLst>
              <p:ext uri="{D42A27DB-BD31-4B8C-83A1-F6EECF244321}">
                <p14:modId xmlns:p14="http://schemas.microsoft.com/office/powerpoint/2010/main" val="2835836155"/>
              </p:ext>
            </p:extLst>
          </p:nvPr>
        </p:nvGraphicFramePr>
        <p:xfrm>
          <a:off x="432273" y="1142266"/>
          <a:ext cx="5347586" cy="3452082"/>
        </p:xfrm>
        <a:graphic>
          <a:graphicData uri="http://schemas.openxmlformats.org/drawingml/2006/table">
            <a:tbl>
              <a:tblPr bandRow="1">
                <a:tableStyleId>{5C22544A-7EE6-4342-B048-85BDC9FD1C3A}</a:tableStyleId>
              </a:tblPr>
              <a:tblGrid>
                <a:gridCol w="4473335">
                  <a:extLst>
                    <a:ext uri="{9D8B030D-6E8A-4147-A177-3AD203B41FA5}">
                      <a16:colId xmlns:a16="http://schemas.microsoft.com/office/drawing/2014/main" val="1794898577"/>
                    </a:ext>
                  </a:extLst>
                </a:gridCol>
                <a:gridCol w="874251">
                  <a:extLst>
                    <a:ext uri="{9D8B030D-6E8A-4147-A177-3AD203B41FA5}">
                      <a16:colId xmlns:a16="http://schemas.microsoft.com/office/drawing/2014/main" val="3607998211"/>
                    </a:ext>
                  </a:extLst>
                </a:gridCol>
              </a:tblGrid>
              <a:tr h="245856">
                <a:tc>
                  <a:txBody>
                    <a:bodyPr/>
                    <a:lstStyle/>
                    <a:p>
                      <a:pPr fontAlgn="base"/>
                      <a:r>
                        <a:rPr lang="en-US" sz="1200" dirty="0">
                          <a:effectLst/>
                          <a:latin typeface="Urbanist"/>
                        </a:rPr>
                        <a:t>Number of Accredited Residency Programs (2024)</a:t>
                      </a:r>
                      <a:r>
                        <a:rPr lang="en-US" sz="1200" baseline="30000" dirty="0">
                          <a:effectLst/>
                          <a:latin typeface="Urbanist"/>
                        </a:rPr>
                        <a:t>1</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282</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067568"/>
                  </a:ext>
                </a:extLst>
              </a:tr>
              <a:tr h="245856">
                <a:tc>
                  <a:txBody>
                    <a:bodyPr/>
                    <a:lstStyle/>
                    <a:p>
                      <a:pPr fontAlgn="base"/>
                      <a:r>
                        <a:rPr lang="en-US" sz="1200" dirty="0">
                          <a:effectLst/>
                          <a:latin typeface="Urbanist"/>
                        </a:rPr>
                        <a:t>Percentage of Programs Often Interviewing DOs (2024)</a:t>
                      </a:r>
                      <a:r>
                        <a:rPr lang="en-US" sz="1200" baseline="30000" dirty="0">
                          <a:effectLst/>
                          <a:latin typeface="Urbanist"/>
                        </a:rPr>
                        <a:t>2</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88%</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5587696"/>
                  </a:ext>
                </a:extLst>
              </a:tr>
              <a:tr h="267422">
                <a:tc>
                  <a:txBody>
                    <a:bodyPr/>
                    <a:lstStyle/>
                    <a:p>
                      <a:pPr fontAlgn="base"/>
                      <a:r>
                        <a:rPr lang="en-US" sz="1200" dirty="0">
                          <a:effectLst/>
                          <a:latin typeface="Urbanist"/>
                        </a:rPr>
                        <a:t>Typical Length of Residency Training</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3 Years</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2137102"/>
                  </a:ext>
                </a:extLst>
              </a:tr>
              <a:tr h="150964">
                <a:tc>
                  <a:txBody>
                    <a:bodyPr/>
                    <a:lstStyle/>
                    <a:p>
                      <a:pPr fontAlgn="base"/>
                      <a:r>
                        <a:rPr lang="en-US" sz="1200" dirty="0">
                          <a:effectLst/>
                          <a:latin typeface="Urbanist"/>
                        </a:rPr>
                        <a:t>Preliminary Year Required</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No</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4328466"/>
                  </a:ext>
                </a:extLst>
              </a:tr>
              <a:tr h="245856">
                <a:tc>
                  <a:txBody>
                    <a:bodyPr/>
                    <a:lstStyle/>
                    <a:p>
                      <a:pPr fontAlgn="base"/>
                      <a:r>
                        <a:rPr lang="en-US" sz="1200" dirty="0">
                          <a:effectLst/>
                          <a:latin typeface="Urbanist"/>
                        </a:rPr>
                        <a:t>Mean COMLEX Level 2 CE Score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538</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4264486"/>
                  </a:ext>
                </a:extLst>
              </a:tr>
              <a:tr h="129398">
                <a:tc>
                  <a:txBody>
                    <a:bodyPr/>
                    <a:lstStyle/>
                    <a:p>
                      <a:pPr fontAlgn="base"/>
                      <a:r>
                        <a:rPr lang="en-US" sz="1200" dirty="0">
                          <a:effectLst/>
                          <a:latin typeface="Urbanist"/>
                        </a:rPr>
                        <a:t>Mean USMLE Step 2 Score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242</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807887"/>
                  </a:ext>
                </a:extLst>
              </a:tr>
              <a:tr h="245856">
                <a:tc>
                  <a:txBody>
                    <a:bodyPr/>
                    <a:lstStyle/>
                    <a:p>
                      <a:pPr fontAlgn="base"/>
                      <a:r>
                        <a:rPr lang="en-US" sz="1200" dirty="0">
                          <a:effectLst/>
                          <a:latin typeface="Urbanist"/>
                        </a:rPr>
                        <a:t>Program Signals (2024/2025 Application Cycle)</a:t>
                      </a:r>
                      <a:r>
                        <a:rPr lang="en-US" sz="1200" baseline="30000" dirty="0">
                          <a:effectLst/>
                          <a:latin typeface="Urbanist"/>
                        </a:rPr>
                        <a:t>4</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5 </a:t>
                      </a: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83191052"/>
                  </a:ext>
                </a:extLst>
              </a:tr>
              <a:tr h="150964">
                <a:tc>
                  <a:txBody>
                    <a:bodyPr/>
                    <a:lstStyle/>
                    <a:p>
                      <a:pPr fontAlgn="base"/>
                      <a:r>
                        <a:rPr lang="en-US" sz="1200" dirty="0">
                          <a:effectLst/>
                          <a:latin typeface="Urbanist"/>
                        </a:rPr>
                        <a:t>Mean Research Experience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1.8</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297510"/>
                  </a:ext>
                </a:extLst>
              </a:tr>
              <a:tr h="245856">
                <a:tc>
                  <a:txBody>
                    <a:bodyPr/>
                    <a:lstStyle/>
                    <a:p>
                      <a:pPr fontAlgn="base"/>
                      <a:r>
                        <a:rPr lang="en-US" sz="1200" dirty="0">
                          <a:effectLst/>
                          <a:latin typeface="Urbanist"/>
                        </a:rPr>
                        <a:t>Mean Publications, Presentations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2.9</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7772762"/>
                  </a:ext>
                </a:extLst>
              </a:tr>
              <a:tr h="245856">
                <a:tc>
                  <a:txBody>
                    <a:bodyPr/>
                    <a:lstStyle/>
                    <a:p>
                      <a:pPr fontAlgn="base"/>
                      <a:r>
                        <a:rPr lang="en-US" sz="1200" dirty="0">
                          <a:effectLst/>
                          <a:latin typeface="Urbanist"/>
                        </a:rPr>
                        <a:t>Mean Number of Work Experiences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2.7</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8851740"/>
                  </a:ext>
                </a:extLst>
              </a:tr>
              <a:tr h="245856">
                <a:tc>
                  <a:txBody>
                    <a:bodyPr/>
                    <a:lstStyle/>
                    <a:p>
                      <a:pPr fontAlgn="base"/>
                      <a:r>
                        <a:rPr lang="en-US" sz="1200" dirty="0">
                          <a:effectLst/>
                          <a:latin typeface="Urbanist"/>
                        </a:rPr>
                        <a:t>Mean Number of Volunteer Experiences (2024)</a:t>
                      </a:r>
                      <a:r>
                        <a:rPr lang="en-US" sz="1200" baseline="30000" dirty="0">
                          <a:effectLst/>
                          <a:latin typeface="Urbanist"/>
                        </a:rPr>
                        <a:t>3</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4.2</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9447377"/>
                  </a:ext>
                </a:extLst>
              </a:tr>
              <a:tr h="150964">
                <a:tc>
                  <a:txBody>
                    <a:bodyPr/>
                    <a:lstStyle/>
                    <a:p>
                      <a:pPr fontAlgn="base"/>
                      <a:r>
                        <a:rPr lang="en-US" sz="1200" dirty="0">
                          <a:effectLst/>
                          <a:latin typeface="Urbanist"/>
                        </a:rPr>
                        <a:t>Average Hours Worked Per Week</a:t>
                      </a:r>
                      <a:r>
                        <a:rPr lang="en-US" sz="1200" baseline="30000" dirty="0">
                          <a:effectLst/>
                          <a:latin typeface="Urbanist"/>
                        </a:rPr>
                        <a:t>5</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46.4</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7097838"/>
                  </a:ext>
                </a:extLst>
              </a:tr>
              <a:tr h="267422">
                <a:tc>
                  <a:txBody>
                    <a:bodyPr/>
                    <a:lstStyle/>
                    <a:p>
                      <a:pPr fontAlgn="base"/>
                      <a:r>
                        <a:rPr lang="en-US" sz="1200" dirty="0">
                          <a:effectLst/>
                          <a:latin typeface="Urbanist"/>
                        </a:rPr>
                        <a:t>Median Salary</a:t>
                      </a:r>
                      <a:r>
                        <a:rPr lang="en-US" sz="1200" baseline="30000" dirty="0">
                          <a:effectLst/>
                          <a:latin typeface="Urbanist"/>
                        </a:rPr>
                        <a:t>5</a:t>
                      </a:r>
                      <a:endParaRPr lang="en-US" sz="1200" dirty="0">
                        <a:effectLst/>
                        <a:latin typeface="Urbanist"/>
                      </a:endParaRPr>
                    </a:p>
                  </a:txBody>
                  <a:tcPr marL="34290" marR="34290" marT="17145" marB="1714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ctr" fontAlgn="base"/>
                      <a:r>
                        <a:rPr lang="en-US" sz="1200" dirty="0">
                          <a:effectLst/>
                          <a:latin typeface="Urbanist"/>
                        </a:rPr>
                        <a:t>$332,000</a:t>
                      </a: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6339251"/>
                  </a:ext>
                </a:extLst>
              </a:tr>
            </a:tbl>
          </a:graphicData>
        </a:graphic>
      </p:graphicFrame>
      <p:sp>
        <p:nvSpPr>
          <p:cNvPr id="4" name="TextBox 3">
            <a:extLst>
              <a:ext uri="{FF2B5EF4-FFF2-40B4-BE49-F238E27FC236}">
                <a16:creationId xmlns:a16="http://schemas.microsoft.com/office/drawing/2014/main" id="{B4849C40-6854-4E77-EA11-039FC508EAAF}"/>
              </a:ext>
            </a:extLst>
          </p:cNvPr>
          <p:cNvSpPr txBox="1"/>
          <p:nvPr/>
        </p:nvSpPr>
        <p:spPr>
          <a:xfrm>
            <a:off x="6006790" y="1087597"/>
            <a:ext cx="2632818" cy="1554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950" b="1" dirty="0">
                <a:solidFill>
                  <a:srgbClr val="595959"/>
                </a:solidFill>
                <a:latin typeface="Avenir Book"/>
                <a:cs typeface="Arial"/>
              </a:rPr>
              <a:t>Sources</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2"/>
              </a:rPr>
              <a:t>Accreditation Council for Graduate Medical Education (ACGME)</a:t>
            </a:r>
            <a:r>
              <a:rPr lang="en-US" sz="950" dirty="0">
                <a:cs typeface="Arial"/>
              </a:rPr>
              <a:t>​</a:t>
            </a:r>
          </a:p>
          <a:p>
            <a:pPr marL="87630" indent="-87630" algn="just">
              <a:buFont typeface=""/>
              <a:buAutoNum type="arabicPeriod"/>
            </a:pPr>
            <a:r>
              <a:rPr lang="en-US" sz="950" u="sng" dirty="0">
                <a:solidFill>
                  <a:srgbClr val="467886"/>
                </a:solidFill>
                <a:latin typeface="Avenir Book"/>
                <a:cs typeface="Arial"/>
                <a:hlinkClick r:id="rId3"/>
              </a:rPr>
              <a:t>Results of the 2024 NRMP Program Director Survey</a:t>
            </a:r>
            <a:r>
              <a:rPr lang="en-US" sz="950" dirty="0">
                <a:latin typeface="Avenir Book"/>
                <a:cs typeface="Arial"/>
              </a:rPr>
              <a:t>​</a:t>
            </a:r>
          </a:p>
          <a:p>
            <a:pPr marL="87630" indent="-87630" algn="just">
              <a:buFont typeface=""/>
              <a:buAutoNum type="arabicPeriod"/>
            </a:pPr>
            <a:r>
              <a:rPr lang="en-US" sz="950" u="sng" dirty="0">
                <a:solidFill>
                  <a:srgbClr val="467886"/>
                </a:solidFill>
                <a:latin typeface="Avenir Book"/>
                <a:cs typeface="Arial"/>
                <a:hlinkClick r:id="rId4"/>
              </a:rPr>
              <a:t>Charting Outcomes in the Match: Senior Students of U.S. DO Medical Schools</a:t>
            </a:r>
            <a:r>
              <a:rPr lang="en-US" sz="950" dirty="0">
                <a:latin typeface="Avenir Book"/>
                <a:cs typeface="Arial"/>
              </a:rPr>
              <a:t>​</a:t>
            </a:r>
          </a:p>
          <a:p>
            <a:pPr marL="87630" indent="-87630" algn="just">
              <a:buFont typeface=""/>
              <a:buAutoNum type="arabicPeriod"/>
            </a:pPr>
            <a:r>
              <a:rPr lang="en-US" sz="95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95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950" u="sng" dirty="0">
                <a:solidFill>
                  <a:srgbClr val="3063C2"/>
                </a:solidFill>
                <a:latin typeface="Avenir Book"/>
                <a:cs typeface="Arial"/>
              </a:rPr>
              <a:t>025</a:t>
            </a:r>
            <a:endParaRPr lang="en-US" sz="950" dirty="0">
              <a:solidFill>
                <a:srgbClr val="3063C2"/>
              </a:solidFill>
              <a:latin typeface="Avenir Book"/>
              <a:cs typeface="Arial"/>
            </a:endParaRPr>
          </a:p>
          <a:p>
            <a:pPr marL="87630" indent="-87630" algn="just">
              <a:buFont typeface=""/>
              <a:buAutoNum type="arabicPeriod"/>
            </a:pPr>
            <a:r>
              <a:rPr lang="en-US" sz="950" u="sng" dirty="0">
                <a:solidFill>
                  <a:srgbClr val="467886"/>
                </a:solidFill>
                <a:latin typeface="Avenir Book"/>
                <a:cs typeface="Arial"/>
                <a:hlinkClick r:id="rId6"/>
              </a:rPr>
              <a:t>Careers in Medicine</a:t>
            </a:r>
            <a:r>
              <a:rPr lang="en-US" sz="95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6" y="1011735"/>
            <a:ext cx="4158770"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(92%)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Audition elective/rotation within your department (88%)</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(85%)</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(82%)</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Away rotation in your specialty at another institution (78%)</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COMLEX Level 1 pass (75%)</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Any failed attempt in USMLE (75%)</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Grades in clerkship in desired specialty (73%)</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Receipt of program preference signal (72%)</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912098" y="1012962"/>
            <a:ext cx="3923799" cy="35391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tx2"/>
                </a:solidFill>
                <a:latin typeface="Urbanist" pitchFamily="2" charset="77"/>
                <a:ea typeface="Urbanist" pitchFamily="2" charset="77"/>
                <a:cs typeface="Urbanist" pitchFamily="2" charset="77"/>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tx2"/>
                </a:solidFill>
                <a:latin typeface="Urbanist" pitchFamily="2" charset="77"/>
                <a:ea typeface="Urbanist" pitchFamily="2" charset="77"/>
                <a:cs typeface="Urbanist" pitchFamily="2" charset="77"/>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tx2"/>
                </a:solidFill>
                <a:latin typeface="Urbanist" pitchFamily="2" charset="77"/>
                <a:ea typeface="Urbanist" pitchFamily="2" charset="77"/>
                <a:cs typeface="Urbanis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Personal Statement (68%)</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History of having overcome significant obstacles (68%)</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Grades in required clerkships (68%)</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COMLEX-USA Level 2 CE score (68%)</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Any failed COMLEX attempt (68%)</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Leadership qualities (65%)</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Evidence of professionalism and ethics (63%)</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Diversity characteristics (62%)</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Other life experience (60%)</a:t>
            </a:r>
          </a:p>
          <a:p>
            <a:pPr marL="233680" indent="-233680" fontAlgn="base">
              <a:lnSpc>
                <a:spcPct val="100000"/>
              </a:lnSpc>
              <a:spcBef>
                <a:spcPts val="850"/>
              </a:spcBef>
              <a:buFont typeface="+mj-lt"/>
              <a:buAutoNum type="arabicPeriod" startAt="11"/>
            </a:pPr>
            <a:r>
              <a:rPr lang="en-US" sz="1200" dirty="0">
                <a:solidFill>
                  <a:srgbClr val="000000"/>
                </a:solidFill>
                <a:latin typeface="Urbanist"/>
                <a:ea typeface="Urbanist" panose="020B0A04040200000203" pitchFamily="34" charset="0"/>
                <a:cs typeface="Arial"/>
              </a:rPr>
              <a:t>Geographic preference (58%)</a:t>
            </a:r>
          </a:p>
        </p:txBody>
      </p:sp>
    </p:spTree>
    <p:extLst>
      <p:ext uri="{BB962C8B-B14F-4D97-AF65-F5344CB8AC3E}">
        <p14:creationId xmlns:p14="http://schemas.microsoft.com/office/powerpoint/2010/main" val="102885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275272" y="209897"/>
            <a:ext cx="7012800" cy="410400"/>
          </a:xfrm>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4" name="Chart 3">
            <a:extLst>
              <a:ext uri="{FF2B5EF4-FFF2-40B4-BE49-F238E27FC236}">
                <a16:creationId xmlns:a16="http://schemas.microsoft.com/office/drawing/2014/main" id="{43B71B5A-4145-C58B-6576-96A895A821D8}"/>
              </a:ext>
            </a:extLst>
          </p:cNvPr>
          <p:cNvGraphicFramePr/>
          <p:nvPr>
            <p:extLst>
              <p:ext uri="{D42A27DB-BD31-4B8C-83A1-F6EECF244321}">
                <p14:modId xmlns:p14="http://schemas.microsoft.com/office/powerpoint/2010/main" val="2462050071"/>
              </p:ext>
            </p:extLst>
          </p:nvPr>
        </p:nvGraphicFramePr>
        <p:xfrm>
          <a:off x="274864" y="715203"/>
          <a:ext cx="8704698" cy="36702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A90500A-6E89-F8EC-483A-D59011C91B19}"/>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1020859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a:xfrm>
            <a:off x="463105" y="405617"/>
            <a:ext cx="7012800" cy="410400"/>
          </a:xfrm>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graphicFrame>
        <p:nvGraphicFramePr>
          <p:cNvPr id="4" name="Chart 3">
            <a:extLst>
              <a:ext uri="{FF2B5EF4-FFF2-40B4-BE49-F238E27FC236}">
                <a16:creationId xmlns:a16="http://schemas.microsoft.com/office/drawing/2014/main" id="{39920DE8-2396-F27A-43DB-F963797B4E92}"/>
              </a:ext>
            </a:extLst>
          </p:cNvPr>
          <p:cNvGraphicFramePr/>
          <p:nvPr>
            <p:extLst>
              <p:ext uri="{D42A27DB-BD31-4B8C-83A1-F6EECF244321}">
                <p14:modId xmlns:p14="http://schemas.microsoft.com/office/powerpoint/2010/main" val="1873231638"/>
              </p:ext>
            </p:extLst>
          </p:nvPr>
        </p:nvGraphicFramePr>
        <p:xfrm>
          <a:off x="104259" y="908476"/>
          <a:ext cx="8855399" cy="359363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05639AF-B1AF-1807-48D6-5697D614790C}"/>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292697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6" name="TextBox 5">
            <a:extLst>
              <a:ext uri="{FF2B5EF4-FFF2-40B4-BE49-F238E27FC236}">
                <a16:creationId xmlns:a16="http://schemas.microsoft.com/office/drawing/2014/main" id="{745E97BA-CCC4-59AB-6187-73C6000131D7}"/>
              </a:ext>
            </a:extLst>
          </p:cNvPr>
          <p:cNvSpPr txBox="1"/>
          <p:nvPr/>
        </p:nvSpPr>
        <p:spPr>
          <a:xfrm>
            <a:off x="3652651" y="4797977"/>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9" name="Picture 8" descr="A graph with a line&#10;&#10;Description automatically generated">
            <a:extLst>
              <a:ext uri="{FF2B5EF4-FFF2-40B4-BE49-F238E27FC236}">
                <a16:creationId xmlns:a16="http://schemas.microsoft.com/office/drawing/2014/main" id="{A007817E-544C-69ED-55DC-CB74D53CA3D1}"/>
              </a:ext>
            </a:extLst>
          </p:cNvPr>
          <p:cNvPicPr>
            <a:picLocks noChangeAspect="1"/>
          </p:cNvPicPr>
          <p:nvPr/>
        </p:nvPicPr>
        <p:blipFill>
          <a:blip r:embed="rId3"/>
          <a:stretch>
            <a:fillRect/>
          </a:stretch>
        </p:blipFill>
        <p:spPr>
          <a:xfrm>
            <a:off x="1711162" y="1011735"/>
            <a:ext cx="5721677" cy="3674939"/>
          </a:xfrm>
          <a:prstGeom prst="rect">
            <a:avLst/>
          </a:prstGeom>
        </p:spPr>
      </p:pic>
    </p:spTree>
    <p:extLst>
      <p:ext uri="{BB962C8B-B14F-4D97-AF65-F5344CB8AC3E}">
        <p14:creationId xmlns:p14="http://schemas.microsoft.com/office/powerpoint/2010/main" val="3794002942"/>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2.xml><?xml version="1.0" encoding="utf-8"?>
<ds:datastoreItem xmlns:ds="http://schemas.openxmlformats.org/officeDocument/2006/customXml" ds:itemID="{6BA112A2-B49C-4FD8-B94B-CDE115D98FA9}">
  <ds:schemaRefs>
    <ds:schemaRef ds:uri="http://schemas.microsoft.com/office/infopath/2007/PartnerControls"/>
    <ds:schemaRef ds:uri="http://schemas.microsoft.com/office/2006/documentManagement/types"/>
    <ds:schemaRef ds:uri="http://www.w3.org/XML/1998/namespace"/>
    <ds:schemaRef ds:uri="9c78bb9a-e7e5-4333-aeb4-fa52a274adc9"/>
    <ds:schemaRef ds:uri="http://schemas.microsoft.com/office/2006/metadata/properties"/>
    <ds:schemaRef ds:uri="http://purl.org/dc/dcmitype/"/>
    <ds:schemaRef ds:uri="http://schemas.openxmlformats.org/package/2006/metadata/core-properties"/>
    <ds:schemaRef ds:uri="6d893fd5-62e7-4a18-808f-6929b6092986"/>
    <ds:schemaRef ds:uri="http://purl.org/dc/terms/"/>
    <ds:schemaRef ds:uri="http://purl.org/dc/elements/1.1/"/>
  </ds:schemaRefs>
</ds:datastoreItem>
</file>

<file path=customXml/itemProps3.xml><?xml version="1.0" encoding="utf-8"?>
<ds:datastoreItem xmlns:ds="http://schemas.openxmlformats.org/officeDocument/2006/customXml" ds:itemID="{C8E98CA1-6E6D-4EDD-9DB5-59D995AB007E}"/>
</file>

<file path=docProps/app.xml><?xml version="1.0" encoding="utf-8"?>
<Properties xmlns="http://schemas.openxmlformats.org/officeDocument/2006/extended-properties" xmlns:vt="http://schemas.openxmlformats.org/officeDocument/2006/docPropsVTypes">
  <Template>Office Theme</Template>
  <TotalTime>3955</TotalTime>
  <Words>741</Words>
  <Application>Microsoft Office PowerPoint</Application>
  <PresentationFormat>Custom</PresentationFormat>
  <Paragraphs>99</Paragraphs>
  <Slides>10</Slides>
  <Notes>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10</vt:i4>
      </vt:variant>
    </vt:vector>
  </HeadingPairs>
  <TitlesOfParts>
    <vt:vector size="22" baseType="lpstr">
      <vt:lpstr>Arial</vt:lpstr>
      <vt:lpstr>Arial,Sans-Serif</vt:lpstr>
      <vt:lpstr>Avenir Book</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PowerPoint Presentation</vt:lpstr>
      <vt:lpstr>Emergency Medicine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Emergency Medicine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321</cp:revision>
  <dcterms:created xsi:type="dcterms:W3CDTF">2022-09-01T21:39:29Z</dcterms:created>
  <dcterms:modified xsi:type="dcterms:W3CDTF">2026-05-01T17:19:22Z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