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8"/>
  </p:notesMasterIdLst>
  <p:handoutMasterIdLst>
    <p:handoutMasterId r:id="rId19"/>
  </p:handoutMasterIdLst>
  <p:sldIdLst>
    <p:sldId id="323" r:id="rId9"/>
    <p:sldId id="338" r:id="rId10"/>
    <p:sldId id="324" r:id="rId11"/>
    <p:sldId id="328" r:id="rId12"/>
    <p:sldId id="353" r:id="rId13"/>
    <p:sldId id="352" r:id="rId14"/>
    <p:sldId id="355" r:id="rId15"/>
    <p:sldId id="356" r:id="rId16"/>
    <p:sldId id="351" r:id="rId17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77F10-B5AE-47CE-87D4-7ADE944DE54D}" v="1" dt="2026-05-01T17:28:40.0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0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custSel modSld">
      <pc:chgData name="Hannah Burgess" userId="a22e7458-e6e0-41a6-894e-e311d127ff86" providerId="ADAL" clId="{11B46E2C-4437-43B4-BC76-B4C277BA6017}" dt="2026-05-01T17:29:18.177" v="83" actId="20577"/>
      <pc:docMkLst>
        <pc:docMk/>
      </pc:docMkLst>
      <pc:sldChg chg="modSp mod">
        <pc:chgData name="Hannah Burgess" userId="a22e7458-e6e0-41a6-894e-e311d127ff86" providerId="ADAL" clId="{11B46E2C-4437-43B4-BC76-B4C277BA6017}" dt="2026-05-01T17:29:18.177" v="83" actId="20577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29:18.177" v="83" actId="20577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13</c:v>
                </c:pt>
                <c:pt idx="1">
                  <c:v>243</c:v>
                </c:pt>
                <c:pt idx="2">
                  <c:v>276</c:v>
                </c:pt>
                <c:pt idx="3">
                  <c:v>220</c:v>
                </c:pt>
                <c:pt idx="4">
                  <c:v>133</c:v>
                </c:pt>
                <c:pt idx="5">
                  <c:v>78</c:v>
                </c:pt>
                <c:pt idx="6">
                  <c:v>28</c:v>
                </c:pt>
                <c:pt idx="7">
                  <c:v>9</c:v>
                </c:pt>
                <c:pt idx="8">
                  <c:v>6</c:v>
                </c:pt>
                <c:pt idx="9">
                  <c:v>0</c:v>
                </c:pt>
                <c:pt idx="1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AD-4127-9E08-81113E97FB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</c:v>
                </c:pt>
                <c:pt idx="1">
                  <c:v>7</c:v>
                </c:pt>
                <c:pt idx="2">
                  <c:v>7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AD-4127-9E08-81113E97F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11</c:v>
                </c:pt>
                <c:pt idx="5">
                  <c:v>41</c:v>
                </c:pt>
                <c:pt idx="6">
                  <c:v>53</c:v>
                </c:pt>
                <c:pt idx="7">
                  <c:v>74</c:v>
                </c:pt>
                <c:pt idx="8">
                  <c:v>34</c:v>
                </c:pt>
                <c:pt idx="9">
                  <c:v>12</c:v>
                </c:pt>
                <c:pt idx="10">
                  <c:v>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1-4431-BD5C-F52D56BB13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61-4431-BD5C-F52D56BB13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ofp.org/" TargetMode="External"/><Relationship Id="rId2" Type="http://schemas.openxmlformats.org/officeDocument/2006/relationships/hyperlink" Target="https://www.aamc.org/cim/explore-options/specialty-profiles/family-medicine/family-practice#overview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fp.org/students-residents/medical-students/begin-your-medical-education/finding-a-mentor.html" TargetMode="External"/><Relationship Id="rId5" Type="http://schemas.openxmlformats.org/officeDocument/2006/relationships/hyperlink" Target="https://www.aafp.org/students-residents/medical-students.html" TargetMode="External"/><Relationship Id="rId4" Type="http://schemas.openxmlformats.org/officeDocument/2006/relationships/hyperlink" Target="https://www.aafp.org/hom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300" dirty="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Family Medicine</a:t>
            </a:r>
            <a:endParaRPr lang="en-US" sz="3300" b="0" dirty="0"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6205" y="586447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Family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medicine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physicians are at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forefront of providing primary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care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 individuals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families in the United States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Family medicine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physicians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form the core of primary care because of the broad clinical knowledge base they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are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called to draw upon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 their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practice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Family medicine physicians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can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competently diagnose and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treat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patients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presenting with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disparate assortment of clinical and social issues. Because of the breadth of its scope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family medicine offers a wide variety of contexts and experiences to physicians who take up the specialty.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endParaRPr lang="en-US" sz="1600">
              <a:latin typeface="Urbanist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D0D0D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0093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Family Medicine Overview</a:t>
            </a: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81BA18-5691-C370-4D41-BF9B038EA6A9}"/>
              </a:ext>
            </a:extLst>
          </p:cNvPr>
          <p:cNvSpPr txBox="1"/>
          <p:nvPr/>
        </p:nvSpPr>
        <p:spPr>
          <a:xfrm>
            <a:off x="3868181" y="3865470"/>
            <a:ext cx="482138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dirty="0">
                <a:latin typeface="Urbanist"/>
                <a:cs typeface="Segoe UI"/>
              </a:rPr>
              <a:t>Source</a:t>
            </a:r>
            <a:r>
              <a:rPr lang="en-US" sz="800" dirty="0">
                <a:latin typeface="Urbanist"/>
                <a:cs typeface="Segoe UI"/>
              </a:rPr>
              <a:t> ​</a:t>
            </a:r>
          </a:p>
          <a:p>
            <a:r>
              <a:rPr lang="en-US" sz="800" dirty="0">
                <a:latin typeface="Urbanist"/>
                <a:cs typeface="Segoe UI"/>
              </a:rPr>
              <a:t>Bonacci, R. P., Erickson, J., &amp; Lally, M. (2015). Family medicine. In J. W. Kung, P. M. Bishop, P. J. </a:t>
            </a:r>
            <a:r>
              <a:rPr lang="en-US" sz="800" err="1">
                <a:latin typeface="Urbanist"/>
                <a:cs typeface="Segoe UI"/>
              </a:rPr>
              <a:t>Slanetz</a:t>
            </a:r>
            <a:r>
              <a:rPr lang="en-US" sz="800" dirty="0">
                <a:latin typeface="Urbanist"/>
                <a:cs typeface="Segoe UI"/>
              </a:rPr>
              <a:t>, &amp; R. L. Eisenberg (Eds.), </a:t>
            </a:r>
            <a:r>
              <a:rPr lang="en-US" sz="800" i="1" dirty="0">
                <a:latin typeface="Urbanist"/>
                <a:cs typeface="Segoe UI"/>
              </a:rPr>
              <a:t>Tips for the residency match: What residency directors are really looking for </a:t>
            </a:r>
            <a:r>
              <a:rPr lang="en-US" sz="800" dirty="0">
                <a:latin typeface="Urbanist"/>
                <a:cs typeface="Segoe UI"/>
              </a:rPr>
              <a:t>(pp. 58-61). Malden: Wiley Blackwell.  ​​</a:t>
            </a:r>
          </a:p>
          <a:p>
            <a:r>
              <a:rPr lang="en-US" sz="800" dirty="0">
                <a:latin typeface="Urbanist"/>
                <a:cs typeface="Segoe UI"/>
              </a:rPr>
              <a:t>​</a:t>
            </a:r>
          </a:p>
          <a:p>
            <a:r>
              <a:rPr lang="en-US" sz="800" dirty="0">
                <a:latin typeface="Urbanist"/>
                <a:cs typeface="Segoe UI"/>
              </a:rPr>
              <a:t>Mendoza, M., &amp; Gravitz, Z. (2019). Family medicine. In B. S. Freeman (Ed.), </a:t>
            </a:r>
            <a:r>
              <a:rPr lang="en-US" sz="800" i="1" dirty="0">
                <a:latin typeface="Urbanist"/>
                <a:cs typeface="Segoe UI"/>
              </a:rPr>
              <a:t>The ultimate guide to choosing a medical specialty </a:t>
            </a:r>
            <a:r>
              <a:rPr lang="en-US" sz="800" dirty="0">
                <a:latin typeface="Urbanist"/>
                <a:cs typeface="Segoe UI"/>
              </a:rPr>
              <a:t>(4 ed., pp. 207-223). New York: McGraw Hill. </a:t>
            </a:r>
            <a:r>
              <a:rPr lang="en-US" sz="1600" dirty="0">
                <a:latin typeface="Avenir Book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00730" y="2572094"/>
            <a:ext cx="4614572" cy="883547"/>
          </a:xfrm>
        </p:spPr>
        <p:txBody>
          <a:bodyPr lIns="91440" tIns="45720" rIns="91440" bIns="45720" anchor="ctr"/>
          <a:lstStyle/>
          <a:p>
            <a:pPr algn="ctr"/>
            <a:r>
              <a:rPr lang="en-US" sz="2000" dirty="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Family Medicine </a:t>
            </a:r>
            <a:r>
              <a:rPr lang="en-US" sz="2000" i="0" u="none" strike="noStrike" dirty="0"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Subspecialties</a:t>
            </a:r>
            <a:endParaRPr lang="en-US" sz="2000" dirty="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200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Clinical Informatics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Geriatric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Hospice &amp; Palliative Care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Sports Medicine</a:t>
            </a:r>
            <a:endParaRPr lang="en-US" sz="1600" dirty="0">
              <a:latin typeface="Urbanist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algn="ctr"/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endParaRPr lang="en-US" sz="16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Family Medicine</a:t>
            </a:r>
            <a:r>
              <a:rPr lang="en-US" sz="1400" i="0" u="none" strike="noStrike" dirty="0">
                <a:solidFill>
                  <a:srgbClr val="211261"/>
                </a:solidFill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 </a:t>
            </a:r>
            <a:r>
              <a:rPr lang="en-US" sz="1400" i="0" u="none" strike="noStrike" dirty="0">
                <a:solidFill>
                  <a:srgbClr val="211261"/>
                </a:solidFill>
                <a:effectLst/>
                <a:latin typeface="Urbanist"/>
              </a:rPr>
              <a:t>Data Overview</a:t>
            </a:r>
            <a:r>
              <a:rPr lang="en-US" sz="1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140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6A9FB19-94DB-51E1-337F-400BEC883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440991"/>
              </p:ext>
            </p:extLst>
          </p:nvPr>
        </p:nvGraphicFramePr>
        <p:xfrm>
          <a:off x="494239" y="1087595"/>
          <a:ext cx="5244686" cy="31213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86596">
                  <a:extLst>
                    <a:ext uri="{9D8B030D-6E8A-4147-A177-3AD203B41FA5}">
                      <a16:colId xmlns:a16="http://schemas.microsoft.com/office/drawing/2014/main" val="3364161039"/>
                    </a:ext>
                  </a:extLst>
                </a:gridCol>
                <a:gridCol w="858090">
                  <a:extLst>
                    <a:ext uri="{9D8B030D-6E8A-4147-A177-3AD203B41FA5}">
                      <a16:colId xmlns:a16="http://schemas.microsoft.com/office/drawing/2014/main" val="1246662584"/>
                    </a:ext>
                  </a:extLst>
                </a:gridCol>
              </a:tblGrid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771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018598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93%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5171080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3 Years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626052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439435"/>
                  </a:ext>
                </a:extLst>
              </a:tr>
              <a:tr h="226182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507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5336"/>
                  </a:ext>
                </a:extLst>
              </a:tr>
              <a:tr h="226182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240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245818"/>
                  </a:ext>
                </a:extLst>
              </a:tr>
              <a:tr h="226182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4729585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1.6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778407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2.8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893584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2.2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828479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4.4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769455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52.6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672371"/>
                  </a:ext>
                </a:extLst>
              </a:tr>
              <a:tr h="2442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21326" marR="21326" marT="10658" marB="106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dirty="0">
                          <a:effectLst/>
                          <a:latin typeface="Urbanist"/>
                        </a:rPr>
                        <a:t>$240,000</a:t>
                      </a:r>
                    </a:p>
                  </a:txBody>
                  <a:tcPr marL="56883" marR="56883" marT="28442" marB="284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8065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81A59A2-57F9-3F2E-43BB-D8173FBDA071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6" y="1011735"/>
            <a:ext cx="4068764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(90%)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(89%)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Perceived commitment to specialty (86%)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COMLEX Level 1 pass (85%)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(82%)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(80%)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USMLE (80%)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COMLEX (80%)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(79%)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(76%)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COMLEX Level 2 CE score (73%)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296140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Diversity characteristics (72%)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Leadership qualities (69%)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Volunteer/extracurricular experiences (67%)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(67%)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prior knowledge of the applicant (65%)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Geographic preferences (64%)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(60%)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Audition elective/rotation within your department (59%)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Receipt of program preference signal (57%)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continuous medical education without gaps (57%)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8FDC6C7-3A56-C72B-7F47-12879A5645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9940222"/>
              </p:ext>
            </p:extLst>
          </p:nvPr>
        </p:nvGraphicFramePr>
        <p:xfrm>
          <a:off x="214860" y="619167"/>
          <a:ext cx="8374639" cy="3881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037C88A-43A6-D424-54FC-B304A30311A2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</a:t>
            </a:r>
            <a:r>
              <a:rPr lang="en-US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(2024)</a:t>
            </a:r>
            <a:r>
              <a:rPr lang="en-US" sz="1800" i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6BC03CF-BC90-0B3C-3E53-A4AD4BD837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189113"/>
              </p:ext>
            </p:extLst>
          </p:nvPr>
        </p:nvGraphicFramePr>
        <p:xfrm>
          <a:off x="250325" y="813139"/>
          <a:ext cx="8597240" cy="3687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B57BD00-8B03-0EBB-BD4F-E20B8B9A3D92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678CD2-FC27-7302-9C31-8B1A5BC952DA}"/>
              </a:ext>
            </a:extLst>
          </p:cNvPr>
          <p:cNvSpPr txBox="1"/>
          <p:nvPr/>
        </p:nvSpPr>
        <p:spPr>
          <a:xfrm>
            <a:off x="4068763" y="479797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lines and numbers&#10;&#10;Description automatically generated">
            <a:extLst>
              <a:ext uri="{FF2B5EF4-FFF2-40B4-BE49-F238E27FC236}">
                <a16:creationId xmlns:a16="http://schemas.microsoft.com/office/drawing/2014/main" id="{A18A8181-1BB5-8B2F-D753-A78E1F8BB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12" y="950761"/>
            <a:ext cx="5989902" cy="384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Urbanist ExtraBold"/>
              </a:rPr>
              <a:t>Family Medicine</a:t>
            </a:r>
            <a:r>
              <a:rPr lang="en-US" dirty="0">
                <a:latin typeface="Urbanist ExtraBold"/>
              </a:rPr>
              <a:t>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in Medicine Website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College of Osteopathic Family Physicians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Academy of Family Physicians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 Student Resources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b="1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</a:rPr>
              <a:t>Mentorship Opportunities</a:t>
            </a:r>
            <a:endParaRPr lang="en-US" sz="1200" b="1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</a:rPr>
              <a:t>American Academy of Family Physicians (</a:t>
            </a:r>
            <a:r>
              <a:rPr lang="en-US" sz="1200" dirty="0">
                <a:solidFill>
                  <a:srgbClr val="211261"/>
                </a:solidFill>
                <a:latin typeface="Urbanist"/>
                <a:hlinkClick r:id="rId6"/>
              </a:rPr>
              <a:t>AAFP</a:t>
            </a:r>
            <a:r>
              <a:rPr lang="en-US" sz="1200" dirty="0">
                <a:solidFill>
                  <a:srgbClr val="211261"/>
                </a:solidFill>
                <a:latin typeface="Urbanist"/>
              </a:rPr>
              <a:t>)</a:t>
            </a:r>
            <a:endParaRPr lang="en-US" sz="1200" dirty="0">
              <a:solidFill>
                <a:srgbClr val="211261"/>
              </a:solidFill>
              <a:latin typeface="Urbanist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200" dirty="0">
              <a:solidFill>
                <a:srgbClr val="000000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A112A2-B49C-4FD8-B94B-CDE115D98FA9}">
  <ds:schemaRefs>
    <ds:schemaRef ds:uri="http://www.w3.org/XML/1998/namespace"/>
    <ds:schemaRef ds:uri="http://schemas.microsoft.com/office/2006/documentManagement/types"/>
    <ds:schemaRef ds:uri="6d893fd5-62e7-4a18-808f-6929b6092986"/>
    <ds:schemaRef ds:uri="http://purl.org/dc/elements/1.1/"/>
    <ds:schemaRef ds:uri="http://purl.org/dc/terms/"/>
    <ds:schemaRef ds:uri="9c78bb9a-e7e5-4333-aeb4-fa52a274adc9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ECECA43-9321-47E4-963E-CEFB6289BB1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3952</TotalTime>
  <Words>696</Words>
  <Application>Microsoft Office PowerPoint</Application>
  <PresentationFormat>Custom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Arial,Sans-Serif</vt:lpstr>
      <vt:lpstr>Avenir Book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Family Medicine 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Family Medicine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362</cp:revision>
  <dcterms:created xsi:type="dcterms:W3CDTF">2022-09-01T21:39:29Z</dcterms:created>
  <dcterms:modified xsi:type="dcterms:W3CDTF">2026-05-01T17:29:27Z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