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7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5B8598-99A0-4733-BA63-512CD06FEA18}" v="1" dt="2026-05-01T18:28:24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modSld">
      <pc:chgData name="Hannah Burgess" userId="a22e7458-e6e0-41a6-894e-e311d127ff86" providerId="ADAL" clId="{11B46E2C-4437-43B4-BC76-B4C277BA6017}" dt="2026-05-01T18:28:36.709" v="38" actId="207"/>
      <pc:docMkLst>
        <pc:docMk/>
      </pc:docMkLst>
      <pc:sldChg chg="modSp mod">
        <pc:chgData name="Hannah Burgess" userId="a22e7458-e6e0-41a6-894e-e311d127ff86" providerId="ADAL" clId="{11B46E2C-4437-43B4-BC76-B4C277BA6017}" dt="2026-05-01T18:28:36.709" v="38" actId="207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8:28:36.709" v="38" actId="207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39-475A-87A5-7C2F503026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39-475A-87A5-7C2F50302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  <c:min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8B-42CC-8004-4553EA98CD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1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8B-42CC-8004-4553EA98CD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  <c:min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os.org/" TargetMode="External"/><Relationship Id="rId2" Type="http://schemas.openxmlformats.org/officeDocument/2006/relationships/hyperlink" Target="https://www.aamc.org/cim/explore-options/specialty-profiles/neurological-surgery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facos.org/OS/Membership/Mentor_Match/OS/Navigation/Membership/Mentor_Match.aspx?hkey=d94a7776-8bc0-4646-bb9b-d9bf8648210d" TargetMode="External"/><Relationship Id="rId5" Type="http://schemas.openxmlformats.org/officeDocument/2006/relationships/hyperlink" Target="https://neurosurgerymatch.org/" TargetMode="External"/><Relationship Id="rId4" Type="http://schemas.openxmlformats.org/officeDocument/2006/relationships/hyperlink" Target="https://www.aans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300" b="0" dirty="0">
                <a:latin typeface="Urbanist ExtraBold"/>
              </a:rPr>
              <a:t>Neurological Surgery</a:t>
            </a:r>
            <a:endParaRPr lang="en-US" dirty="0"/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Urbanist ExtraBold"/>
              </a:rPr>
              <a:t>Neurological Surgery </a:t>
            </a:r>
            <a:r>
              <a:rPr lang="en-US" dirty="0">
                <a:latin typeface="Urbanist ExtraBold"/>
              </a:rPr>
              <a:t>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in Medicine Website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College of Osteopathic Surgeons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Association of Neurological Surgeons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Neurosurgery Match Resources</a:t>
            </a:r>
            <a:endParaRPr lang="en-US" sz="1200" dirty="0">
              <a:solidFill>
                <a:srgbClr val="211261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b="1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Mentorship Opportunities: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dirty="0"/>
              <a:t>American College of Osteopathic Surgeons (</a:t>
            </a:r>
            <a:r>
              <a:rPr lang="en-US" u="sng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ACOS</a:t>
            </a:r>
            <a:r>
              <a:rPr lang="en-US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dirty="0"/>
              <a:t> </a:t>
            </a:r>
            <a:endParaRPr lang="en-US" sz="1200" dirty="0">
              <a:latin typeface="Urbanis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200" dirty="0">
              <a:solidFill>
                <a:srgbClr val="21126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683283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Neurological surgeons are specialized physicians who diagnose and treat conditions affecting the central and peripheral nervous systems,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including the brain and spinal cord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Their work encompasses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wide range of disorders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from brain tumors and spinal cord injuries to epilepsy and Parkinson's disease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These surgeons undergo extensive training,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typically completing medical school followed by a residency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neurological surgery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which may last around six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eight years. Neurological surgeons possess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deep understanding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neuroanatomy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utilize advanced surgical techniques, such as microsurgery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r>
              <a:rPr lang="en-US" sz="1600" b="0" err="1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neuroendoscopy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to perform intricate procedures with precision and minimize damage to surrounding tissues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 </a:t>
            </a:r>
            <a:endParaRPr lang="en-US" sz="1600">
              <a:latin typeface="Urbanist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100938"/>
            <a:ext cx="5145064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2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Neurological Surgery Overview</a:t>
            </a:r>
            <a:endParaRPr lang="en-US" b="1" dirty="0">
              <a:solidFill>
                <a:srgbClr val="211261"/>
              </a:solidFill>
              <a:cs typeface="Calibri"/>
            </a:endParaRPr>
          </a:p>
          <a:p>
            <a:pPr marL="0" indent="0">
              <a:buNone/>
            </a:pP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615222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 their daily practice, neurological surgeons assess patients through thorough examinations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imaging studies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diagnostic tests to formulate treatment plans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They may perform surgeries to remove brain tumors, repair spinal cord injuries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alleviate pressure on nerves caused by conditions like herniated discs or implant devices such as deep brain stimulators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for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Parkinson's disease management. Beyond surgical interventions, they also offer guidance on non-surgical treatment options, including medication management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rehabilitation therapies, to optimize patient outcomes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endParaRPr lang="en-US" sz="1600">
              <a:latin typeface="Urbanist"/>
            </a:endParaRP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10093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2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Neurological Surgery </a:t>
            </a:r>
            <a:r>
              <a:rPr lang="en-US" sz="2200" b="1" dirty="0">
                <a:solidFill>
                  <a:srgbClr val="211261"/>
                </a:solidFill>
                <a:latin typeface="Calibri"/>
                <a:ea typeface="Calibri"/>
                <a:cs typeface="Calibri"/>
              </a:rPr>
              <a:t>Cont'd</a:t>
            </a: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>
              <a:buNone/>
            </a:pP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40A222-BB5D-0F86-CB86-CD1D8DFD9FD0}"/>
              </a:ext>
            </a:extLst>
          </p:cNvPr>
          <p:cNvSpPr txBox="1"/>
          <p:nvPr/>
        </p:nvSpPr>
        <p:spPr>
          <a:xfrm>
            <a:off x="3803357" y="4140822"/>
            <a:ext cx="459117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 dirty="0">
                <a:latin typeface="Urbanist"/>
              </a:rPr>
              <a:t>Source</a:t>
            </a:r>
            <a:r>
              <a:rPr lang="en-US" sz="800" dirty="0">
                <a:latin typeface="Urbanist"/>
              </a:rPr>
              <a:t> </a:t>
            </a:r>
          </a:p>
          <a:p>
            <a:r>
              <a:rPr lang="en-US" sz="800" err="1">
                <a:latin typeface="Urbanist"/>
              </a:rPr>
              <a:t>Shahlaie</a:t>
            </a:r>
            <a:r>
              <a:rPr lang="en-US" sz="800" dirty="0">
                <a:latin typeface="Urbanist"/>
              </a:rPr>
              <a:t>, K. (2019). Neurosurgery. In B. S. Freeman (Ed.), </a:t>
            </a:r>
            <a:r>
              <a:rPr lang="en-US" sz="800" i="1" dirty="0">
                <a:latin typeface="Urbanist"/>
              </a:rPr>
              <a:t>The ultimate guide to choosing a medical specialty </a:t>
            </a:r>
            <a:r>
              <a:rPr lang="en-US" sz="800" dirty="0">
                <a:latin typeface="Urbanist"/>
              </a:rPr>
              <a:t>(4 ed., pp. 293-310). New York: McGraw Hill. </a:t>
            </a: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062381"/>
            <a:ext cx="7744107" cy="883547"/>
          </a:xfrm>
        </p:spPr>
        <p:txBody>
          <a:bodyPr lIns="91440" tIns="45720" rIns="91440" bIns="45720" anchor="ctr"/>
          <a:lstStyle/>
          <a:p>
            <a:pPr marL="342900" indent="-342900">
              <a:buChar char="•"/>
            </a:pPr>
            <a:r>
              <a:rPr lang="en-US" sz="2400" b="0" err="1">
                <a:latin typeface="Urbanist"/>
                <a:cs typeface="Arial"/>
              </a:rPr>
              <a:t>Neuroendovascular</a:t>
            </a:r>
            <a:r>
              <a:rPr lang="en-US" sz="2400" b="0" dirty="0">
                <a:latin typeface="Urbanist"/>
                <a:cs typeface="Arial"/>
              </a:rPr>
              <a:t> Intervention</a:t>
            </a:r>
            <a:endParaRPr lang="en-US" sz="240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C5B44-876B-D5D3-F3E0-EC25D0DEE8AA}"/>
              </a:ext>
            </a:extLst>
          </p:cNvPr>
          <p:cNvSpPr txBox="1"/>
          <p:nvPr/>
        </p:nvSpPr>
        <p:spPr>
          <a:xfrm>
            <a:off x="1653789" y="1540926"/>
            <a:ext cx="755620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  <a:r>
              <a:rPr lang="en-US" sz="2800" b="1" dirty="0">
                <a:solidFill>
                  <a:schemeClr val="bg1"/>
                </a:solidFill>
                <a:latin typeface="Urbanist"/>
                <a:ea typeface="+mn-lt"/>
                <a:cs typeface="+mn-lt"/>
              </a:rPr>
              <a:t>Neurological Surgery </a:t>
            </a:r>
            <a:r>
              <a:rPr lang="en-US" sz="2800" b="1" dirty="0">
                <a:solidFill>
                  <a:schemeClr val="bg1"/>
                </a:solidFill>
                <a:latin typeface="Urbanist"/>
                <a:cs typeface="Segoe UI"/>
              </a:rPr>
              <a:t>Subspecialties</a:t>
            </a: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</a:rPr>
              <a:t>Neurological Surgery Data</a:t>
            </a:r>
            <a:r>
              <a:rPr lang="en-US" sz="2400" i="0" u="none" strike="noStrike" dirty="0">
                <a:solidFill>
                  <a:srgbClr val="211261"/>
                </a:solidFill>
                <a:effectLst/>
                <a:latin typeface="Urbanist"/>
              </a:rPr>
              <a:t> Overview</a:t>
            </a:r>
            <a:r>
              <a:rPr lang="en-US" sz="2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2400" dirty="0">
              <a:solidFill>
                <a:srgbClr val="211261"/>
              </a:solidFill>
              <a:latin typeface="Urbanis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57C07A9-1E73-31F8-382A-BA72A8336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749920"/>
              </p:ext>
            </p:extLst>
          </p:nvPr>
        </p:nvGraphicFramePr>
        <p:xfrm>
          <a:off x="432442" y="1089726"/>
          <a:ext cx="5298421" cy="31661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32719">
                  <a:extLst>
                    <a:ext uri="{9D8B030D-6E8A-4147-A177-3AD203B41FA5}">
                      <a16:colId xmlns:a16="http://schemas.microsoft.com/office/drawing/2014/main" val="516441039"/>
                    </a:ext>
                  </a:extLst>
                </a:gridCol>
                <a:gridCol w="865702">
                  <a:extLst>
                    <a:ext uri="{9D8B030D-6E8A-4147-A177-3AD203B41FA5}">
                      <a16:colId xmlns:a16="http://schemas.microsoft.com/office/drawing/2014/main" val="2580423221"/>
                    </a:ext>
                  </a:extLst>
                </a:gridCol>
              </a:tblGrid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118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0973367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7%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005496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7 Years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37907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0433730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686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962012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256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057880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25 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096488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4.0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2027802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23.0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3557888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2.5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023236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425278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58.2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637607"/>
                  </a:ext>
                </a:extLst>
              </a:tr>
              <a:tr h="183172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$734,000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1442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F5820B7-0E49-C816-EBBE-E291D9747F13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5"/>
              </a:rPr>
              <a:t>ERAS Application and Program Signaling for 2024-24</a:t>
            </a: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</a:rPr>
              <a:t>5</a:t>
            </a:r>
            <a:endParaRPr lang="en-US" sz="950" dirty="0"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6" y="1011735"/>
            <a:ext cx="4068764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(100%)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Demonstrated involvement and interest in research (100%)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(93%)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(93%)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Leadership qualities (93%)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Audition elective/rotation within your department (93%)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(86%)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required clerkships (86%)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prior knowledge of the applicant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clerkship in desired specialty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Volunteer/extracurricular experiences (71%)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720685" y="4700122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4288706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Statement (71%)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Perceived commitment to specialty (71%)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Class ranking/quartile (71%)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special honors in clinical clerkships (71%)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Receipt of preference (program) signal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Other life experience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Away rotation in your specialty at another institution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special honors in neurosurgery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Alpha Omega Alpha (AOA) membership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Diversity characteristics (57%)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3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Any failed attempt in USMLE (57%) 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(2022)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4C261E8-13F4-4B3A-55D2-0024EFD270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4270661"/>
              </p:ext>
            </p:extLst>
          </p:nvPr>
        </p:nvGraphicFramePr>
        <p:xfrm>
          <a:off x="376483" y="625538"/>
          <a:ext cx="8279114" cy="3877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7700108-8788-D107-595B-7DEB564A7E7E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(2022)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A2E8FAF-BE2A-1634-E2CE-E68DD999AA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3439765"/>
              </p:ext>
            </p:extLst>
          </p:nvPr>
        </p:nvGraphicFramePr>
        <p:xfrm>
          <a:off x="369880" y="814013"/>
          <a:ext cx="8268923" cy="3804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69047F8-4CFE-2622-4306-4981D94FA226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BAE1FB-3488-4219-BCC0-E134CCF75D9C}"/>
              </a:ext>
            </a:extLst>
          </p:cNvPr>
          <p:cNvSpPr txBox="1"/>
          <p:nvPr/>
        </p:nvSpPr>
        <p:spPr>
          <a:xfrm>
            <a:off x="3838504" y="4801919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a line&#10;&#10;Description automatically generated">
            <a:extLst>
              <a:ext uri="{FF2B5EF4-FFF2-40B4-BE49-F238E27FC236}">
                <a16:creationId xmlns:a16="http://schemas.microsoft.com/office/drawing/2014/main" id="{FF184FEE-7210-18F3-9C57-9EE571B11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46" y="991192"/>
            <a:ext cx="5700908" cy="371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A112A2-B49C-4FD8-B94B-CDE115D98FA9}">
  <ds:schemaRefs>
    <ds:schemaRef ds:uri="http://purl.org/dc/terms/"/>
    <ds:schemaRef ds:uri="http://schemas.microsoft.com/office/2006/documentManagement/types"/>
    <ds:schemaRef ds:uri="6d893fd5-62e7-4a18-808f-6929b6092986"/>
    <ds:schemaRef ds:uri="9c78bb9a-e7e5-4333-aeb4-fa52a274adc9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B99BF49-CE12-4A58-9508-2EC2383041D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3954</TotalTime>
  <Words>747</Words>
  <Application>Microsoft Office PowerPoint</Application>
  <PresentationFormat>Custom</PresentationFormat>
  <Paragraphs>92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Arial,Sans-Serif</vt:lpstr>
      <vt:lpstr>Avenir Book</vt:lpstr>
      <vt:lpstr>Calibri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Neurological Surgery Data Overview​</vt:lpstr>
      <vt:lpstr>Top Factors Considered by Program Directors for Choosing Interviewees​</vt:lpstr>
      <vt:lpstr>COMLEX Level 2 CE Score Ranges (2022)​</vt:lpstr>
      <vt:lpstr>USMLE Step 2 CK Score Ranges (2022)​</vt:lpstr>
      <vt:lpstr>Probability of Matching Based on Number of Programs Ranked​</vt:lpstr>
      <vt:lpstr>Neurological Surgery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572</cp:revision>
  <dcterms:created xsi:type="dcterms:W3CDTF">2022-09-01T21:39:29Z</dcterms:created>
  <dcterms:modified xsi:type="dcterms:W3CDTF">2026-05-01T18:28:43Z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