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6E6E5-A563-42BE-B9D9-DFC79BE9ECF3}" v="1" dt="2026-05-01T17:52:27.1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6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7:52:41.843" v="38" actId="207"/>
      <pc:docMkLst>
        <pc:docMk/>
      </pc:docMkLst>
      <pc:sldChg chg="modSp mod">
        <pc:chgData name="Hannah Burgess" userId="a22e7458-e6e0-41a6-894e-e311d127ff86" providerId="ADAL" clId="{11B46E2C-4437-43B4-BC76-B4C277BA6017}" dt="2026-05-01T17:52:41.843" v="38" actId="207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52:41.843" v="38" actId="207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8</c:v>
                </c:pt>
                <c:pt idx="2">
                  <c:v>26</c:v>
                </c:pt>
                <c:pt idx="3">
                  <c:v>49</c:v>
                </c:pt>
                <c:pt idx="4">
                  <c:v>76</c:v>
                </c:pt>
                <c:pt idx="5">
                  <c:v>51</c:v>
                </c:pt>
                <c:pt idx="6">
                  <c:v>25</c:v>
                </c:pt>
                <c:pt idx="7">
                  <c:v>9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23-4E0E-91B6-AF49D144F0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</c:v>
                </c:pt>
                <c:pt idx="1">
                  <c:v>23</c:v>
                </c:pt>
                <c:pt idx="2">
                  <c:v>33</c:v>
                </c:pt>
                <c:pt idx="3">
                  <c:v>28</c:v>
                </c:pt>
                <c:pt idx="4">
                  <c:v>14</c:v>
                </c:pt>
                <c:pt idx="5">
                  <c:v>7</c:v>
                </c:pt>
                <c:pt idx="6">
                  <c:v>6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23-4E0E-91B6-AF49D144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24</c:v>
                </c:pt>
                <c:pt idx="6">
                  <c:v>48</c:v>
                </c:pt>
                <c:pt idx="7">
                  <c:v>67</c:v>
                </c:pt>
                <c:pt idx="8">
                  <c:v>51</c:v>
                </c:pt>
                <c:pt idx="9">
                  <c:v>21</c:v>
                </c:pt>
                <c:pt idx="1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47-4870-AA13-DFFDC1C07A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6</c:v>
                </c:pt>
                <c:pt idx="5">
                  <c:v>19</c:v>
                </c:pt>
                <c:pt idx="6">
                  <c:v>25</c:v>
                </c:pt>
                <c:pt idx="7">
                  <c:v>19</c:v>
                </c:pt>
                <c:pt idx="8">
                  <c:v>9</c:v>
                </c:pt>
                <c:pt idx="9">
                  <c:v>0</c:v>
                </c:pt>
                <c:pt idx="1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47-4870-AA13-DFFDC1C07A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oog.org/" TargetMode="External"/><Relationship Id="rId7" Type="http://schemas.openxmlformats.org/officeDocument/2006/relationships/hyperlink" Target="https://acoog.org/page/MedicalStudents" TargetMode="External"/><Relationship Id="rId2" Type="http://schemas.openxmlformats.org/officeDocument/2006/relationships/hyperlink" Target="https://www.aamc.org/cim/explore-options/specialty-profiles/obstetrics-and-gynecology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cog.org/career-support/medical-students" TargetMode="External"/><Relationship Id="rId5" Type="http://schemas.openxmlformats.org/officeDocument/2006/relationships/hyperlink" Target="https://www.acog.org/education-and-events/creog/transition-to-residency" TargetMode="External"/><Relationship Id="rId4" Type="http://schemas.openxmlformats.org/officeDocument/2006/relationships/hyperlink" Target="https://www.acog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161" y="2751465"/>
            <a:ext cx="5711121" cy="883547"/>
          </a:xfrm>
        </p:spPr>
        <p:txBody>
          <a:bodyPr lIns="91440" tIns="45720" rIns="91440" bIns="45720" anchor="t"/>
          <a:lstStyle/>
          <a:p>
            <a:pPr algn="ctr"/>
            <a:r>
              <a:rPr lang="en-US" sz="320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Obstetrics &amp; Gynecology</a:t>
            </a:r>
            <a:endParaRPr lang="en-US" sz="3200" b="0">
              <a:solidFill>
                <a:srgbClr val="000000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Obstetrics &amp; Gynecology</a:t>
            </a:r>
            <a:r>
              <a:rPr lang="en-US" sz="2400" dirty="0">
                <a:latin typeface="Urbanist"/>
              </a:rPr>
              <a:t>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2"/>
              </a:rPr>
              <a:t>Careers in Medicine Website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3"/>
              </a:rPr>
              <a:t>American College of Osteopathic Obstetricians and Gynecologists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American College of Obstetricians and Gynecologists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5"/>
              </a:rPr>
              <a:t>Residency Application Resources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1" dirty="0"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Mentorship Opportunities:</a:t>
            </a:r>
          </a:p>
          <a:p>
            <a:pPr lvl="1" fontAlgn="base"/>
            <a:r>
              <a:rPr lang="en-US" sz="1600" dirty="0"/>
              <a:t>American College of Obstetricians and Gynecologists (</a:t>
            </a:r>
            <a:r>
              <a:rPr lang="en-US" sz="1600" u="sng" dirty="0">
                <a:hlinkClick r:id="rId6"/>
              </a:rPr>
              <a:t>ACOG)</a:t>
            </a:r>
            <a:r>
              <a:rPr lang="en-US" sz="1600" dirty="0"/>
              <a:t> </a:t>
            </a:r>
          </a:p>
          <a:p>
            <a:pPr lvl="1" fontAlgn="base"/>
            <a:r>
              <a:rPr lang="en-US" sz="1600" dirty="0"/>
              <a:t>American College of Osteopathic Obstetricians and Gynecologists (</a:t>
            </a:r>
            <a:r>
              <a:rPr lang="en-US" sz="1600" u="sng" dirty="0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ACOOG</a:t>
            </a:r>
            <a:r>
              <a:rPr lang="en-US" sz="160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600" dirty="0"/>
              <a:t>  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b="1" dirty="0">
              <a:latin typeface="Urbanist"/>
              <a:ea typeface="Urbanist" panose="020B0A04040200000203" pitchFamily="34" charset="0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0563C1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3462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Obstetrics and gynecology (OB-GYN) delivers specialized medical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care for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 with obstetrics focusing on medical care before, during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after birth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 and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gynecology focusing on disorders affecting the reproductive system. OB-GYN requires physicians to have medical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obstetrical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surgical expertise in order to provide lifelong care to patients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.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OB-GYN physicians also regularly treat urinary and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sexual dysfunction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sexually transmitted diseases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infertility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pain disorders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 menopausal symptoms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and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psychosocial issues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such as domestic abuse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.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Surgical procedures performed by OB-GYN physicians include laparotomy and laparoscopy. </a:t>
            </a:r>
          </a:p>
          <a:p>
            <a:pPr algn="l">
              <a:spcBef>
                <a:spcPts val="850"/>
              </a:spcBef>
            </a:pPr>
            <a:endParaRPr lang="en-US" sz="1600" b="0">
              <a:solidFill>
                <a:srgbClr val="211261"/>
              </a:solidFill>
              <a:latin typeface="Urbanist"/>
              <a:cs typeface="Segoe UI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211261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69113" y="288828"/>
            <a:ext cx="7714569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4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Obstetrics &amp; Gynecology Overview</a:t>
            </a:r>
            <a:endParaRPr lang="en-US" sz="24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4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6494" y="900159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OB-GYN physicians are adept at dealing with sensitive subjects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tense situations, can make quick but well-considered decisions,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 are strong advocates for their </a:t>
            </a:r>
            <a:r>
              <a:rPr lang="en-US" sz="1600" b="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patients</a:t>
            </a:r>
            <a:r>
              <a:rPr lang="en-US" sz="1600" b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endParaRPr lang="en-US">
              <a:solidFill>
                <a:srgbClr val="211261"/>
              </a:solidFill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31659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4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Obstetrics &amp; Gynecology Cont'd</a:t>
            </a:r>
            <a:endParaRPr lang="en-US" sz="24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4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58BC4A-1C25-E483-3DE9-A744DE3492E5}"/>
              </a:ext>
            </a:extLst>
          </p:cNvPr>
          <p:cNvSpPr txBox="1"/>
          <p:nvPr/>
        </p:nvSpPr>
        <p:spPr>
          <a:xfrm>
            <a:off x="3879521" y="3691821"/>
            <a:ext cx="444691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latin typeface="Urbanist"/>
                <a:cs typeface="Segoe UI"/>
              </a:rPr>
              <a:t>Sources</a:t>
            </a:r>
            <a:endParaRPr lang="en-US" sz="800" dirty="0">
              <a:solidFill>
                <a:srgbClr val="000000"/>
              </a:solidFill>
              <a:latin typeface="Urbanist"/>
              <a:cs typeface="Segoe UI"/>
            </a:endParaRPr>
          </a:p>
          <a:p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Dunn, K., Miller, C., &amp; Yvette, L. D. (2015). Obstetrics and gynecology. In J. W. Kung, P. M. Bishop, P. J. </a:t>
            </a:r>
            <a:r>
              <a:rPr lang="en-US" sz="800" err="1">
                <a:solidFill>
                  <a:srgbClr val="000000"/>
                </a:solidFill>
                <a:latin typeface="Urbanist"/>
                <a:cs typeface="Segoe UI"/>
              </a:rPr>
              <a:t>Slanetz</a:t>
            </a:r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, &amp; R. L. Eisenberg (Eds.), </a:t>
            </a:r>
            <a:r>
              <a:rPr lang="en-US" sz="800" i="1" dirty="0">
                <a:solidFill>
                  <a:srgbClr val="000000"/>
                </a:solidFill>
                <a:latin typeface="Urbanist"/>
                <a:cs typeface="Segoe UI"/>
              </a:rPr>
              <a:t>Tips for the residency match: What residency directors are really looking for </a:t>
            </a:r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(pp. 89-92). Malden: Wiley Blackwell.  </a:t>
            </a:r>
          </a:p>
          <a:p>
            <a:endParaRPr lang="en-US" sz="800" dirty="0">
              <a:solidFill>
                <a:srgbClr val="000000"/>
              </a:solidFill>
              <a:latin typeface="Urbanist"/>
              <a:cs typeface="Segoe UI"/>
            </a:endParaRPr>
          </a:p>
          <a:p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Elmore, K. O. (2019). Obstetrics and gynecology. In B. S. Freeman (Ed.), </a:t>
            </a:r>
            <a:r>
              <a:rPr lang="en-US" sz="800" i="1" dirty="0">
                <a:solidFill>
                  <a:srgbClr val="000000"/>
                </a:solidFill>
                <a:latin typeface="Urbanist"/>
                <a:cs typeface="Segoe UI"/>
              </a:rPr>
              <a:t>The ultimate guide to choosing a medical specialty</a:t>
            </a:r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 (4 ed., pp. 311-323). New York: McGraw Hill. </a:t>
            </a:r>
          </a:p>
          <a:p>
            <a:endParaRPr lang="en-US" sz="800" dirty="0">
              <a:solidFill>
                <a:srgbClr val="211261"/>
              </a:solidFill>
              <a:latin typeface="Urbanist"/>
            </a:endParaRP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572094"/>
            <a:ext cx="4614572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000" dirty="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Obstetrics &amp; Gynecology </a:t>
            </a:r>
            <a:r>
              <a:rPr lang="en-US" sz="2000" i="0" u="none" strike="noStrike" dirty="0"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Subspecialties</a:t>
            </a:r>
            <a:endParaRPr lang="en-US" sz="2000" dirty="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12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Female Pelvic Medicine &amp; Reconstructive Surgery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Gynecologic Oncology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Maternal-Fetal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Reproductive Endocrinology &amp; Infertility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Complex Family Planning</a:t>
            </a:r>
            <a:endParaRPr lang="en-US" sz="1200" dirty="0">
              <a:latin typeface="Urbanist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Obstetrics &amp; Gynecology 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Data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2400" dirty="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A54E8E-8AF2-0389-8252-DCA9154DC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51203"/>
              </p:ext>
            </p:extLst>
          </p:nvPr>
        </p:nvGraphicFramePr>
        <p:xfrm>
          <a:off x="432445" y="1089574"/>
          <a:ext cx="5272668" cy="36017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13609">
                  <a:extLst>
                    <a:ext uri="{9D8B030D-6E8A-4147-A177-3AD203B41FA5}">
                      <a16:colId xmlns:a16="http://schemas.microsoft.com/office/drawing/2014/main" val="3925119534"/>
                    </a:ext>
                  </a:extLst>
                </a:gridCol>
                <a:gridCol w="859059">
                  <a:extLst>
                    <a:ext uri="{9D8B030D-6E8A-4147-A177-3AD203B41FA5}">
                      <a16:colId xmlns:a16="http://schemas.microsoft.com/office/drawing/2014/main" val="3631744340"/>
                    </a:ext>
                  </a:extLst>
                </a:gridCol>
              </a:tblGrid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298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8089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55%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3528388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667172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825732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576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306754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245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021989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18 (3 gold, 15 silver)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812532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429260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6.4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46634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2.2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267826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4.8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251190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58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8159268"/>
                  </a:ext>
                </a:extLst>
              </a:tr>
              <a:tr h="22922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$327,000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25459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7AB4430-9575-2F5A-4AE2-746EB82D53DE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(94%)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(91%)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(89%)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(85%)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(83%)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(82%)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Diversity characteristics (80%)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Receipt of program preference signal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clerkship in desired specialty (76%)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385350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(76%)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Any failed attempt in USMLE (74%)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Volunteer/extracurricular experiences (68%)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Perceived commitment to specialty (67%)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Class ranking/quartile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Gold Humanism Honor Society (GHHS) membership (62%)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Audition elective/rotation at the program (59%)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Consistency of grades (56%)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(56%)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F7C3074-BEF9-7D94-70C4-BDF0B9D13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2804907"/>
              </p:ext>
            </p:extLst>
          </p:nvPr>
        </p:nvGraphicFramePr>
        <p:xfrm>
          <a:off x="277683" y="819961"/>
          <a:ext cx="8769527" cy="3783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9992644-7AF1-F404-11D4-F2588B1BD5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5AAAF4E-4534-C923-327B-0078337083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024434"/>
              </p:ext>
            </p:extLst>
          </p:nvPr>
        </p:nvGraphicFramePr>
        <p:xfrm>
          <a:off x="467494" y="812710"/>
          <a:ext cx="8175601" cy="380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3C0D93-8D1C-DD5B-C4EF-263DA3E1C19E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D3A62A-6562-8A5E-3194-30E4C4625189}"/>
              </a:ext>
            </a:extLst>
          </p:cNvPr>
          <p:cNvSpPr txBox="1"/>
          <p:nvPr/>
        </p:nvSpPr>
        <p:spPr>
          <a:xfrm>
            <a:off x="4572000" y="4653560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5408A39C-5489-39AF-4D5D-73095C557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843" y="1011735"/>
            <a:ext cx="5606994" cy="359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7CA0BA-6EC9-4606-9122-85D4ECDC5DBB}"/>
</file>

<file path=customXml/itemProps3.xml><?xml version="1.0" encoding="utf-8"?>
<ds:datastoreItem xmlns:ds="http://schemas.openxmlformats.org/officeDocument/2006/customXml" ds:itemID="{6BA112A2-B49C-4FD8-B94B-CDE115D98FA9}">
  <ds:schemaRefs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9c78bb9a-e7e5-4333-aeb4-fa52a274adc9"/>
    <ds:schemaRef ds:uri="http://schemas.openxmlformats.org/package/2006/metadata/core-properties"/>
    <ds:schemaRef ds:uri="http://schemas.microsoft.com/office/infopath/2007/PartnerControls"/>
    <ds:schemaRef ds:uri="6d893fd5-62e7-4a18-808f-6929b609298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3950</TotalTime>
  <Words>734</Words>
  <Application>Microsoft Office PowerPoint</Application>
  <PresentationFormat>Custom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Obstetrics &amp; Gynecology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Obstetrics &amp; Gynecology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500</cp:revision>
  <dcterms:created xsi:type="dcterms:W3CDTF">2022-09-01T21:39:29Z</dcterms:created>
  <dcterms:modified xsi:type="dcterms:W3CDTF">2026-05-01T17:52:46Z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