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7"/>
  </p:notesMasterIdLst>
  <p:handoutMasterIdLst>
    <p:handoutMasterId r:id="rId18"/>
  </p:handoutMasterIdLst>
  <p:sldIdLst>
    <p:sldId id="323" r:id="rId9"/>
    <p:sldId id="338" r:id="rId10"/>
    <p:sldId id="357" r:id="rId11"/>
    <p:sldId id="358" r:id="rId12"/>
    <p:sldId id="359" r:id="rId13"/>
    <p:sldId id="361" r:id="rId14"/>
    <p:sldId id="362" r:id="rId15"/>
    <p:sldId id="351" r:id="rId16"/>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2E6BFF-1B80-44FD-A0F7-DDD587DCE2C0}" v="1" dt="2026-05-01T17:55:05.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5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modSld">
      <pc:chgData name="Hannah Burgess" userId="a22e7458-e6e0-41a6-894e-e311d127ff86" providerId="ADAL" clId="{11B46E2C-4437-43B4-BC76-B4C277BA6017}" dt="2026-05-01T17:55:07.878" v="87" actId="113"/>
      <pc:docMkLst>
        <pc:docMk/>
      </pc:docMkLst>
      <pc:sldChg chg="modSp mod">
        <pc:chgData name="Hannah Burgess" userId="a22e7458-e6e0-41a6-894e-e311d127ff86" providerId="ADAL" clId="{11B46E2C-4437-43B4-BC76-B4C277BA6017}" dt="2026-05-01T17:55:07.878" v="87" actId="113"/>
        <pc:sldMkLst>
          <pc:docMk/>
          <pc:sldMk cId="140364483" sldId="351"/>
        </pc:sldMkLst>
        <pc:spChg chg="mod">
          <ac:chgData name="Hannah Burgess" userId="a22e7458-e6e0-41a6-894e-e311d127ff86" providerId="ADAL" clId="{11B46E2C-4437-43B4-BC76-B4C277BA6017}" dt="2026-05-01T17:55:07.878" v="87" actId="113"/>
          <ac:spMkLst>
            <pc:docMk/>
            <pc:sldMk cId="140364483" sldId="351"/>
            <ac:spMk id="5" creationId="{9C202FD5-8AC3-FF14-7155-4B8D95E7E12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academyofosteopathy.org/"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hyperlink" Target="https://academicaffairs.echn.org/programs/osteopathic-neuromusculoskeletal-medicine-residency/" TargetMode="External"/><Relationship Id="rId13" Type="http://schemas.openxmlformats.org/officeDocument/2006/relationships/hyperlink" Target="https://omm.com.msu.edu/index.php/residency" TargetMode="External"/><Relationship Id="rId3" Type="http://schemas.openxmlformats.org/officeDocument/2006/relationships/hyperlink" Target="https://southampton.stonybrookmedicine.edu/rpsom/for-fellows/nmm-plus-one" TargetMode="External"/><Relationship Id="rId7" Type="http://schemas.openxmlformats.org/officeDocument/2006/relationships/hyperlink" Target="mailto:coe@rowan.edu" TargetMode="External"/><Relationship Id="rId12" Type="http://schemas.openxmlformats.org/officeDocument/2006/relationships/hyperlink" Target="https://www.nermc.com/osteopathic-neuromusculoskeletal-medicine-residenc" TargetMode="External"/><Relationship Id="rId2" Type="http://schemas.openxmlformats.org/officeDocument/2006/relationships/hyperlink" Target="https://www.pcom.edu/academics/graduate-medical-education/residency-and-fellowship-programs/neuromusculoskeletal-medicine.html" TargetMode="External"/><Relationship Id="rId1" Type="http://schemas.openxmlformats.org/officeDocument/2006/relationships/slideLayout" Target="../slideLayouts/slideLayout6.xml"/><Relationship Id="rId6" Type="http://schemas.openxmlformats.org/officeDocument/2006/relationships/hyperlink" Target="https://som.rowan.edu/graduate/nmm/" TargetMode="External"/><Relationship Id="rId11" Type="http://schemas.openxmlformats.org/officeDocument/2006/relationships/hyperlink" Target="https://www.berkshirehealthsystems.org/medical-education/osteopathic-medical-education/osteopathic-neuromusculoskeletal-medicine-3-onmm3-residency" TargetMode="External"/><Relationship Id="rId5" Type="http://schemas.openxmlformats.org/officeDocument/2006/relationships/hyperlink" Target="https://www.atlantichealth.org/professionals-medical-education/residencies-fellowships/osteopathic-neuromuscular-medicine.html" TargetMode="External"/><Relationship Id="rId10" Type="http://schemas.openxmlformats.org/officeDocument/2006/relationships/hyperlink" Target="https://www.mainedartmouth.org/our-programs/onmm-residency/" TargetMode="External"/><Relationship Id="rId4" Type="http://schemas.openxmlformats.org/officeDocument/2006/relationships/hyperlink" Target="https://www.sbhny.org/ONMMResidency/" TargetMode="External"/><Relationship Id="rId9" Type="http://schemas.openxmlformats.org/officeDocument/2006/relationships/hyperlink" Target="https://northernlighthealth.org/Our-System/Eastern-Maine-Medical-Center/For-Medical-Professionals/Residency-and-Fellowship-Programs/OMM-NMM-Residency" TargetMode="External"/><Relationship Id="rId14" Type="http://schemas.openxmlformats.org/officeDocument/2006/relationships/hyperlink" Target="https://www.trinityhealthmichigan.org/graduate-medical-education/muskegon/programs/neuromusculoskeletal-medicin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hcahealthcaregme.com/locations/lewisgale-hospital-montgomery/neuromusculoskeletal-medicine-residency/" TargetMode="External"/><Relationship Id="rId13" Type="http://schemas.openxmlformats.org/officeDocument/2006/relationships/hyperlink" Target="mailto:lori.baiji@adventhealth.com" TargetMode="External"/><Relationship Id="rId18" Type="http://schemas.openxmlformats.org/officeDocument/2006/relationships/hyperlink" Target="https://www.mountainviewregional.com/osteopathic-neuromusculoskeletal-medicine" TargetMode="External"/><Relationship Id="rId3" Type="http://schemas.openxmlformats.org/officeDocument/2006/relationships/hyperlink" Target="mailto:owensj13@ccf.org" TargetMode="External"/><Relationship Id="rId21" Type="http://schemas.openxmlformats.org/officeDocument/2006/relationships/hyperlink" Target="mailto:rebecca.allison@okstate.edu" TargetMode="External"/><Relationship Id="rId7" Type="http://schemas.openxmlformats.org/officeDocument/2006/relationships/hyperlink" Target="mailto:savannah.harvey@vandaliahealth.org" TargetMode="External"/><Relationship Id="rId12" Type="http://schemas.openxmlformats.org/officeDocument/2006/relationships/hyperlink" Target="https://www.adventhealth.com/adventhealth-graduate-medical-education/onmm3-residency" TargetMode="External"/><Relationship Id="rId17" Type="http://schemas.openxmlformats.org/officeDocument/2006/relationships/hyperlink" Target="mailto:mreese@midwestern.edu" TargetMode="External"/><Relationship Id="rId2" Type="http://schemas.openxmlformats.org/officeDocument/2006/relationships/hyperlink" Target="https://my.clevelandclinic.org/locations/south-pointe-hospital/about/education-residency/graduate-medical-education/onmm" TargetMode="External"/><Relationship Id="rId16" Type="http://schemas.openxmlformats.org/officeDocument/2006/relationships/hyperlink" Target="https://www.mwuresidencies.com/programs/midwestern-university-multi-specialty-clinic-nnm-omn-residency" TargetMode="External"/><Relationship Id="rId20" Type="http://schemas.openxmlformats.org/officeDocument/2006/relationships/hyperlink" Target="https://medicine.okstate.edu/academics/osteopathic-manipulative-medicine/fellowship/" TargetMode="External"/><Relationship Id="rId1" Type="http://schemas.openxmlformats.org/officeDocument/2006/relationships/slideLayout" Target="../slideLayouts/slideLayout6.xml"/><Relationship Id="rId6" Type="http://schemas.openxmlformats.org/officeDocument/2006/relationships/hyperlink" Target="https://www.camcmedicine.edu/academic-departments/department-gvmc-programs/camc-gvmc-osteopathic-neuromusculoskeletal-medicine" TargetMode="External"/><Relationship Id="rId11" Type="http://schemas.openxmlformats.org/officeDocument/2006/relationships/hyperlink" Target="mailto:apack@collaborativehp.com" TargetMode="External"/><Relationship Id="rId5" Type="http://schemas.openxmlformats.org/officeDocument/2006/relationships/hyperlink" Target="mailto:Lizzie.Kasler@ohiohealth.com" TargetMode="External"/><Relationship Id="rId15" Type="http://schemas.openxmlformats.org/officeDocument/2006/relationships/hyperlink" Target="mailto:arlysg@larkinhospital.com" TargetMode="External"/><Relationship Id="rId23" Type="http://schemas.openxmlformats.org/officeDocument/2006/relationships/hyperlink" Target="mailto:cory_johnson@chs.net" TargetMode="External"/><Relationship Id="rId10" Type="http://schemas.openxmlformats.org/officeDocument/2006/relationships/hyperlink" Target="https://www.liberty.edu/lucom/academics/onmm-residency/" TargetMode="External"/><Relationship Id="rId19" Type="http://schemas.openxmlformats.org/officeDocument/2006/relationships/hyperlink" Target="mailto:flores2@mountainviewregional.com" TargetMode="External"/><Relationship Id="rId4" Type="http://schemas.openxmlformats.org/officeDocument/2006/relationships/hyperlink" Target="https://www.ohiohealth.com/medical-education/residencies/neuromuscular-obleness" TargetMode="External"/><Relationship Id="rId9" Type="http://schemas.openxmlformats.org/officeDocument/2006/relationships/hyperlink" Target="mailto:msimpkins@vcom.edu" TargetMode="External"/><Relationship Id="rId14" Type="http://schemas.openxmlformats.org/officeDocument/2006/relationships/hyperlink" Target="https://www.graduatemedicaleducation.org/onmm-home-page/" TargetMode="External"/><Relationship Id="rId22" Type="http://schemas.openxmlformats.org/officeDocument/2006/relationships/hyperlink" Target="https://www.unthsc.edu/texas-college-of-osteopathic-medicine/tcom-programs/our-professional-partners/lake-granbury-medical-center/osteopathic-neuromusculoskeletal-medicine-onmm-residency-progra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cademyofosteopathy.org/assets/docs/ONMM_ResidencyPrograms.pdf" TargetMode="External"/><Relationship Id="rId2" Type="http://schemas.openxmlformats.org/officeDocument/2006/relationships/hyperlink" Target="http://ttps/www.academyofosteopathy.org/" TargetMode="External"/><Relationship Id="rId1" Type="http://schemas.openxmlformats.org/officeDocument/2006/relationships/slideLayout" Target="../slideLayouts/slideLayout6.xml"/><Relationship Id="rId4" Type="http://schemas.openxmlformats.org/officeDocument/2006/relationships/hyperlink" Target="https://www.academyofosteopathy.org/aao-mentorship-progra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a:xfrm>
            <a:off x="857412" y="2769324"/>
            <a:ext cx="5928129" cy="883547"/>
          </a:xfrm>
        </p:spPr>
        <p:txBody>
          <a:bodyPr lIns="91440" tIns="45720" rIns="91440" bIns="45720" anchor="t"/>
          <a:lstStyle/>
          <a:p>
            <a:pPr algn="ctr"/>
            <a:r>
              <a:rPr lang="en-US" sz="3200" dirty="0">
                <a:latin typeface="Urbanist ExtraBold"/>
                <a:ea typeface="Urbanist" panose="020B0A04040200000203" pitchFamily="34" charset="0"/>
                <a:cs typeface="Urbanist" panose="020B0A04040200000203" pitchFamily="34" charset="0"/>
              </a:rPr>
              <a:t>Osteopathic Neuromusculoskeletal Medicine</a:t>
            </a:r>
            <a:endParaRPr lang="en-US" sz="3200" b="0" dirty="0">
              <a:latin typeface="Urbanist ExtraBold"/>
              <a:ea typeface="Urbanist" panose="020B0A04040200000203" pitchFamily="34" charset="0"/>
              <a:cs typeface="Urbanist" panose="020B0A04040200000203" pitchFamily="34" charset="0"/>
            </a:endParaRPr>
          </a:p>
          <a:p>
            <a:pPr algn="ctr"/>
            <a:endParaRPr lang="en-US" sz="3300" dirty="0">
              <a:solidFill>
                <a:srgbClr val="FFFFFF"/>
              </a:solidFill>
              <a:latin typeface="Urbanist ExtraBold"/>
              <a:ea typeface="Urbanist" panose="020B0A04040200000203" pitchFamily="34" charset="0"/>
              <a:cs typeface="Urbanist" panose="020B0A04040200000203" pitchFamily="34" charset="0"/>
            </a:endParaRPr>
          </a:p>
          <a:p>
            <a:pPr algn="ctr"/>
            <a:endParaRPr lang="en-US" sz="3300" dirty="0">
              <a:solidFill>
                <a:srgbClr val="FFFFFF"/>
              </a:solidFill>
              <a:latin typeface="Urbanist ExtraBold"/>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362277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74031" y="821310"/>
            <a:ext cx="4576712" cy="461665"/>
          </a:xfrm>
        </p:spPr>
        <p:txBody>
          <a:bodyPr lIns="91440" tIns="45720" rIns="91440" bIns="45720" anchor="t">
            <a:noAutofit/>
          </a:bodyPr>
          <a:lstStyle/>
          <a:p>
            <a:pPr algn="l">
              <a:spcBef>
                <a:spcPts val="850"/>
              </a:spcBef>
            </a:pPr>
            <a:r>
              <a:rPr lang="en-US" sz="1600" b="0">
                <a:solidFill>
                  <a:srgbClr val="000000"/>
                </a:solidFill>
                <a:latin typeface="Urbanist"/>
                <a:ea typeface="Urbanist" panose="020B0A04040200000203" pitchFamily="34" charset="0"/>
                <a:cs typeface="Segoe UI"/>
              </a:rPr>
              <a:t>Osteopathic neuromusculoskeletal </a:t>
            </a:r>
            <a:r>
              <a:rPr lang="en-US" sz="1600" b="0" dirty="0">
                <a:solidFill>
                  <a:srgbClr val="000000"/>
                </a:solidFill>
                <a:latin typeface="Urbanist"/>
                <a:ea typeface="Urbanist" panose="020B0A04040200000203" pitchFamily="34" charset="0"/>
                <a:cs typeface="Segoe UI"/>
              </a:rPr>
              <a:t>medicine (</a:t>
            </a:r>
            <a:r>
              <a:rPr lang="en-US" sz="1600" b="0">
                <a:solidFill>
                  <a:srgbClr val="000000"/>
                </a:solidFill>
                <a:latin typeface="Urbanist"/>
                <a:ea typeface="Urbanist" panose="020B0A04040200000203" pitchFamily="34" charset="0"/>
                <a:cs typeface="Segoe UI"/>
              </a:rPr>
              <a:t>ONMM) programs stand out for their commitment to exploring neuromusculoskeletal disorders (NMM</a:t>
            </a:r>
            <a:r>
              <a:rPr lang="en-US" sz="1600" b="0" dirty="0">
                <a:solidFill>
                  <a:srgbClr val="000000"/>
                </a:solidFill>
                <a:latin typeface="Urbanist"/>
                <a:ea typeface="Urbanist" panose="020B0A04040200000203" pitchFamily="34" charset="0"/>
                <a:cs typeface="Segoe UI"/>
              </a:rPr>
              <a:t>) and the </a:t>
            </a:r>
            <a:r>
              <a:rPr lang="en-US" sz="1600" b="0">
                <a:solidFill>
                  <a:srgbClr val="000000"/>
                </a:solidFill>
                <a:latin typeface="Urbanist"/>
                <a:ea typeface="Urbanist" panose="020B0A04040200000203" pitchFamily="34" charset="0"/>
                <a:cs typeface="Segoe UI"/>
              </a:rPr>
              <a:t>practice of osteopathic manipulative medicine (OMM). </a:t>
            </a:r>
          </a:p>
          <a:p>
            <a:pPr algn="l">
              <a:spcBef>
                <a:spcPts val="850"/>
              </a:spcBef>
            </a:pPr>
            <a:r>
              <a:rPr lang="en-US" sz="1600" b="0">
                <a:solidFill>
                  <a:srgbClr val="000000"/>
                </a:solidFill>
                <a:latin typeface="Urbanist"/>
                <a:ea typeface="Urbanist" panose="020B0A04040200000203" pitchFamily="34" charset="0"/>
                <a:cs typeface="Segoe UI"/>
              </a:rPr>
              <a:t>Completing an ACGME-accredited osteopathic neuromusculoskeletal medicine program lays a solid groundwork for assessing and treating neuromusculoskeletal issues </a:t>
            </a:r>
            <a:r>
              <a:rPr lang="en-US" sz="1600" b="0" dirty="0">
                <a:solidFill>
                  <a:srgbClr val="000000"/>
                </a:solidFill>
                <a:latin typeface="Urbanist"/>
                <a:ea typeface="Urbanist" panose="020B0A04040200000203" pitchFamily="34" charset="0"/>
                <a:cs typeface="Segoe UI"/>
              </a:rPr>
              <a:t>in </a:t>
            </a:r>
            <a:r>
              <a:rPr lang="en-US" sz="1600" b="0">
                <a:solidFill>
                  <a:srgbClr val="000000"/>
                </a:solidFill>
                <a:latin typeface="Urbanist"/>
                <a:ea typeface="Urbanist" panose="020B0A04040200000203" pitchFamily="34" charset="0"/>
                <a:cs typeface="Segoe UI"/>
              </a:rPr>
              <a:t>various patient settings, including outpatient and</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inpatient </a:t>
            </a:r>
            <a:r>
              <a:rPr lang="en-US" sz="1600" b="0" dirty="0">
                <a:solidFill>
                  <a:srgbClr val="000000"/>
                </a:solidFill>
                <a:latin typeface="Urbanist"/>
                <a:ea typeface="Urbanist" panose="020B0A04040200000203" pitchFamily="34" charset="0"/>
                <a:cs typeface="Segoe UI"/>
              </a:rPr>
              <a:t>care for </a:t>
            </a:r>
            <a:r>
              <a:rPr lang="en-US" sz="1600" b="0">
                <a:solidFill>
                  <a:srgbClr val="000000"/>
                </a:solidFill>
                <a:latin typeface="Urbanist"/>
                <a:ea typeface="Urbanist" panose="020B0A04040200000203" pitchFamily="34" charset="0"/>
                <a:cs typeface="Segoe UI"/>
              </a:rPr>
              <a:t>medical</a:t>
            </a:r>
            <a:r>
              <a:rPr lang="en-US" sz="1600" b="0" i="0" u="none" strike="noStrike">
                <a:solidFill>
                  <a:srgbClr val="000000"/>
                </a:solidFill>
                <a:effectLst/>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surgical</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pediatric and OB-GYN cases. These programs embed a strong focus on studying osteopathic principles and practices within </a:t>
            </a:r>
            <a:r>
              <a:rPr lang="en-US" sz="1600" b="0" dirty="0">
                <a:solidFill>
                  <a:srgbClr val="000000"/>
                </a:solidFill>
                <a:latin typeface="Urbanist"/>
                <a:ea typeface="Urbanist" panose="020B0A04040200000203" pitchFamily="34" charset="0"/>
                <a:cs typeface="Segoe UI"/>
              </a:rPr>
              <a:t>their </a:t>
            </a:r>
            <a:r>
              <a:rPr lang="en-US" sz="1600" b="0">
                <a:solidFill>
                  <a:srgbClr val="000000"/>
                </a:solidFill>
                <a:latin typeface="Urbanist"/>
                <a:ea typeface="Urbanist" panose="020B0A04040200000203" pitchFamily="34" charset="0"/>
                <a:cs typeface="Segoe UI"/>
              </a:rPr>
              <a:t>requirements.</a:t>
            </a:r>
            <a:r>
              <a:rPr lang="en-US" sz="1600" b="0" dirty="0">
                <a:solidFill>
                  <a:srgbClr val="000000"/>
                </a:solidFill>
                <a:latin typeface="Urbanist"/>
                <a:ea typeface="Urbanist" panose="020B0A04040200000203" pitchFamily="34" charset="0"/>
                <a:cs typeface="Segoe UI"/>
              </a:rPr>
              <a:t> </a:t>
            </a:r>
            <a:endParaRPr lang="en-US" sz="160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63029" y="234027"/>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ONMM Overview</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12307" y="691914"/>
            <a:ext cx="4576712" cy="461665"/>
          </a:xfrm>
        </p:spPr>
        <p:txBody>
          <a:bodyPr lIns="91440" tIns="45720" rIns="91440" bIns="45720" anchor="t">
            <a:noAutofit/>
          </a:bodyPr>
          <a:lstStyle/>
          <a:p>
            <a:pPr algn="l">
              <a:spcBef>
                <a:spcPts val="850"/>
              </a:spcBef>
            </a:pPr>
            <a:r>
              <a:rPr lang="en-US" sz="1600" b="0" dirty="0">
                <a:solidFill>
                  <a:srgbClr val="000000"/>
                </a:solidFill>
                <a:latin typeface="Urbanist"/>
                <a:cs typeface="Segoe UI"/>
              </a:rPr>
              <a:t>Originally conceived as a specialized area for those interested in the primary specialty of OMM, the field has since evolved</a:t>
            </a:r>
            <a:r>
              <a:rPr lang="en-US" sz="1600" b="0">
                <a:solidFill>
                  <a:srgbClr val="000000"/>
                </a:solidFill>
                <a:latin typeface="Urbanist"/>
                <a:cs typeface="Segoe UI"/>
              </a:rPr>
              <a:t> into neuromusculoskeletal medicine</a:t>
            </a:r>
            <a:r>
              <a:rPr lang="en-US" sz="1600" b="0" dirty="0">
                <a:solidFill>
                  <a:srgbClr val="000000"/>
                </a:solidFill>
                <a:latin typeface="Urbanist"/>
                <a:cs typeface="Segoe UI"/>
              </a:rPr>
              <a:t>/</a:t>
            </a:r>
            <a:br>
              <a:rPr lang="en-US" sz="1600" b="0" dirty="0">
                <a:solidFill>
                  <a:srgbClr val="000000"/>
                </a:solidFill>
                <a:latin typeface="Urbanist"/>
                <a:cs typeface="Segoe UI"/>
              </a:rPr>
            </a:br>
            <a:r>
              <a:rPr lang="en-US" sz="1600" b="0">
                <a:solidFill>
                  <a:srgbClr val="000000"/>
                </a:solidFill>
                <a:latin typeface="Urbanist"/>
                <a:cs typeface="Segoe UI"/>
              </a:rPr>
              <a:t>osteopathic manipulative medicine (NMM/OMM), </a:t>
            </a:r>
            <a:r>
              <a:rPr lang="en-US" sz="1600" b="0" dirty="0">
                <a:solidFill>
                  <a:srgbClr val="000000"/>
                </a:solidFill>
                <a:latin typeface="Urbanist"/>
                <a:cs typeface="Segoe UI"/>
              </a:rPr>
              <a:t>recognized today as Osteopathic Neuromusculoskeletal Medicine (ONMM).</a:t>
            </a:r>
            <a:endParaRPr lang="en-US" sz="1600" dirty="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16071" y="249685"/>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ONMM Cont'd</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8" name="TextBox 4">
            <a:extLst>
              <a:ext uri="{FF2B5EF4-FFF2-40B4-BE49-F238E27FC236}">
                <a16:creationId xmlns:a16="http://schemas.microsoft.com/office/drawing/2014/main" id="{5040A222-BB5D-0F86-CB86-CD1D8DFD9FD0}"/>
              </a:ext>
            </a:extLst>
          </p:cNvPr>
          <p:cNvSpPr txBox="1"/>
          <p:nvPr/>
        </p:nvSpPr>
        <p:spPr>
          <a:xfrm>
            <a:off x="3867792" y="4070361"/>
            <a:ext cx="4671460"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b="1" baseline="0" dirty="0">
                <a:latin typeface="Urbanist"/>
                <a:ea typeface="Segoe UI"/>
                <a:cs typeface="Segoe UI"/>
              </a:rPr>
              <a:t>Source</a:t>
            </a:r>
            <a:r>
              <a:rPr lang="en-US" sz="800" baseline="0" dirty="0">
                <a:latin typeface="Urbanist"/>
                <a:ea typeface="Segoe UI"/>
                <a:cs typeface="Segoe UI"/>
              </a:rPr>
              <a:t> </a:t>
            </a:r>
            <a:endParaRPr lang="en-US" sz="800" dirty="0">
              <a:latin typeface="Urbanist"/>
              <a:ea typeface="Segoe UI"/>
              <a:cs typeface="Segoe UI"/>
            </a:endParaRPr>
          </a:p>
          <a:p>
            <a:r>
              <a:rPr lang="en-US" sz="800" dirty="0">
                <a:latin typeface="Urbanist"/>
                <a:ea typeface="Segoe UI"/>
                <a:cs typeface="Segoe UI"/>
                <a:hlinkClick r:id="rId2">
                  <a:extLst>
                    <a:ext uri="{A12FA001-AC4F-418D-AE19-62706E023703}">
                      <ahyp:hlinkClr xmlns:ahyp="http://schemas.microsoft.com/office/drawing/2018/hyperlinkcolor" val="tx"/>
                    </a:ext>
                  </a:extLst>
                </a:hlinkClick>
              </a:rPr>
              <a:t>American Academy of Osteopathy</a:t>
            </a:r>
            <a:r>
              <a:rPr lang="en-US" sz="800" baseline="0" dirty="0">
                <a:latin typeface="Urbanist"/>
                <a:ea typeface="Segoe UI"/>
                <a:cs typeface="Segoe UI"/>
              </a:rPr>
              <a:t>, (</a:t>
            </a:r>
            <a:r>
              <a:rPr lang="en-US" sz="800" dirty="0">
                <a:latin typeface="Urbanist"/>
                <a:ea typeface="Segoe UI"/>
                <a:cs typeface="Segoe UI"/>
              </a:rPr>
              <a:t>Accessed, March 2024)</a:t>
            </a:r>
          </a:p>
          <a:p>
            <a:endParaRPr lang="en-US" sz="800" dirty="0">
              <a:latin typeface="Urbanist"/>
              <a:cs typeface="Segoe UI"/>
            </a:endParaRPr>
          </a:p>
        </p:txBody>
      </p:sp>
    </p:spTree>
    <p:extLst>
      <p:ext uri="{BB962C8B-B14F-4D97-AF65-F5344CB8AC3E}">
        <p14:creationId xmlns:p14="http://schemas.microsoft.com/office/powerpoint/2010/main" val="6772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23087" y="917620"/>
            <a:ext cx="4576712" cy="461665"/>
          </a:xfrm>
        </p:spPr>
        <p:txBody>
          <a:bodyPr lIns="91440" tIns="45720" rIns="91440" bIns="45720" anchor="t">
            <a:noAutofit/>
          </a:bodyPr>
          <a:lstStyle/>
          <a:p>
            <a:pPr algn="l">
              <a:spcBef>
                <a:spcPts val="850"/>
              </a:spcBef>
            </a:pPr>
            <a:r>
              <a:rPr lang="en-US" sz="1600" b="0">
                <a:solidFill>
                  <a:srgbClr val="000000"/>
                </a:solidFill>
                <a:latin typeface="Urbanist"/>
                <a:cs typeface="Segoe UI"/>
              </a:rPr>
              <a:t>ONMM program offers three entry levels based on prior training: ONMM1 (36 months), ONMM2 (24 months), and ONMM3 (12 months). Accredited programs may choose the level at which they accept applicants. Completion of an ACGME-accredited ONMM program grants AOBNMM board eligibility. Residents can also pursue combined specialties, either through a 48-month ACGME program or by completing a three-year residency in another specialty with strong </a:t>
            </a:r>
            <a:r>
              <a:rPr lang="en-US" sz="1600" b="0" dirty="0">
                <a:solidFill>
                  <a:srgbClr val="000000"/>
                </a:solidFill>
                <a:latin typeface="Urbanist"/>
                <a:cs typeface="Segoe UI"/>
              </a:rPr>
              <a:t>OMM</a:t>
            </a:r>
            <a:r>
              <a:rPr lang="en-US" sz="1600" b="0">
                <a:solidFill>
                  <a:srgbClr val="000000"/>
                </a:solidFill>
                <a:latin typeface="Urbanist"/>
                <a:cs typeface="Segoe UI"/>
              </a:rPr>
              <a:t> components and entering ONMM3 in the fourth year. Both options lead to board eligibility in both specialties within 48 months.</a:t>
            </a:r>
          </a:p>
          <a:p>
            <a:pPr algn="l">
              <a:spcBef>
                <a:spcPts val="850"/>
              </a:spcBef>
            </a:pPr>
            <a:endParaRPr lang="en-US" sz="1600" b="0">
              <a:solidFill>
                <a:srgbClr val="000000"/>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23898" y="382774"/>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ONMM Pathways</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4</a:t>
            </a:fld>
            <a:endParaRPr lang="en-US" dirty="0"/>
          </a:p>
        </p:txBody>
      </p:sp>
    </p:spTree>
    <p:extLst>
      <p:ext uri="{BB962C8B-B14F-4D97-AF65-F5344CB8AC3E}">
        <p14:creationId xmlns:p14="http://schemas.microsoft.com/office/powerpoint/2010/main" val="1526046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12307" y="594867"/>
            <a:ext cx="5148212" cy="461665"/>
          </a:xfrm>
        </p:spPr>
        <p:txBody>
          <a:bodyPr lIns="91440" tIns="45720" rIns="91440" bIns="45720" anchor="t">
            <a:noAutofit/>
          </a:bodyPr>
          <a:lstStyle/>
          <a:p>
            <a:pPr algn="l">
              <a:spcBef>
                <a:spcPts val="850"/>
              </a:spcBef>
            </a:pPr>
            <a:r>
              <a:rPr lang="en-US" sz="1600" b="0" dirty="0">
                <a:solidFill>
                  <a:srgbClr val="000000"/>
                </a:solidFill>
                <a:latin typeface="Urbanist"/>
                <a:cs typeface="Segoe UI"/>
              </a:rPr>
              <a:t>For ONMM1 entry</a:t>
            </a:r>
            <a:r>
              <a:rPr lang="en-US" sz="1600" b="0">
                <a:solidFill>
                  <a:srgbClr val="000000"/>
                </a:solidFill>
                <a:latin typeface="Urbanist"/>
                <a:cs typeface="Segoe UI"/>
              </a:rPr>
              <a:t>, </a:t>
            </a:r>
            <a:r>
              <a:rPr lang="en-US" sz="1600" b="0" dirty="0">
                <a:solidFill>
                  <a:srgbClr val="000000"/>
                </a:solidFill>
                <a:latin typeface="Urbanist"/>
                <a:cs typeface="Segoe UI"/>
              </a:rPr>
              <a:t>applicants can apply through the</a:t>
            </a:r>
            <a:r>
              <a:rPr lang="en-US" sz="1600" b="0">
                <a:solidFill>
                  <a:srgbClr val="000000"/>
                </a:solidFill>
                <a:latin typeface="Urbanist"/>
                <a:cs typeface="Segoe UI"/>
              </a:rPr>
              <a:t> </a:t>
            </a:r>
            <a:r>
              <a:rPr lang="en-US" sz="1600" b="0" dirty="0">
                <a:solidFill>
                  <a:srgbClr val="000000"/>
                </a:solidFill>
                <a:latin typeface="Urbanist"/>
                <a:cs typeface="Segoe UI"/>
              </a:rPr>
              <a:t>NRMP match in their fourth year of medical school.</a:t>
            </a:r>
            <a:r>
              <a:rPr lang="en-US" sz="1600" b="0">
                <a:solidFill>
                  <a:srgbClr val="000000"/>
                </a:solidFill>
                <a:latin typeface="Urbanist"/>
                <a:cs typeface="Segoe UI"/>
              </a:rPr>
              <a:t> </a:t>
            </a:r>
            <a:r>
              <a:rPr lang="en-US" sz="1600" b="0" dirty="0">
                <a:solidFill>
                  <a:srgbClr val="000000"/>
                </a:solidFill>
                <a:latin typeface="Urbanist"/>
                <a:cs typeface="Segoe UI"/>
              </a:rPr>
              <a:t>Entering at this level offers advantages such </a:t>
            </a:r>
            <a:r>
              <a:rPr lang="en-US" sz="1600" b="0">
                <a:solidFill>
                  <a:srgbClr val="000000"/>
                </a:solidFill>
                <a:latin typeface="Urbanist"/>
                <a:cs typeface="Segoe UI"/>
              </a:rPr>
              <a:t>as </a:t>
            </a:r>
            <a:r>
              <a:rPr lang="en-US" sz="1600" b="0" dirty="0">
                <a:solidFill>
                  <a:srgbClr val="000000"/>
                </a:solidFill>
                <a:latin typeface="Urbanist"/>
                <a:cs typeface="Segoe UI"/>
              </a:rPr>
              <a:t>early</a:t>
            </a:r>
            <a:r>
              <a:rPr lang="en-US" sz="1600" b="0">
                <a:solidFill>
                  <a:srgbClr val="000000"/>
                </a:solidFill>
                <a:latin typeface="Urbanist"/>
                <a:cs typeface="Segoe UI"/>
              </a:rPr>
              <a:t> </a:t>
            </a:r>
            <a:r>
              <a:rPr lang="en-US" sz="1600" b="0" dirty="0">
                <a:solidFill>
                  <a:srgbClr val="000000"/>
                </a:solidFill>
                <a:latin typeface="Urbanist"/>
                <a:cs typeface="Segoe UI"/>
              </a:rPr>
              <a:t>ONMM experience, training in a single location and</a:t>
            </a:r>
            <a:r>
              <a:rPr lang="en-US" sz="1600" b="0">
                <a:solidFill>
                  <a:srgbClr val="000000"/>
                </a:solidFill>
                <a:latin typeface="Urbanist"/>
                <a:cs typeface="Segoe UI"/>
              </a:rPr>
              <a:t> </a:t>
            </a:r>
            <a:r>
              <a:rPr lang="en-US" sz="1600" b="0" dirty="0">
                <a:solidFill>
                  <a:srgbClr val="000000"/>
                </a:solidFill>
                <a:latin typeface="Urbanist"/>
                <a:cs typeface="Segoe UI"/>
              </a:rPr>
              <a:t>becoming familiar with hospital services before</a:t>
            </a:r>
            <a:r>
              <a:rPr lang="en-US" sz="1600" b="0">
                <a:solidFill>
                  <a:srgbClr val="000000"/>
                </a:solidFill>
                <a:latin typeface="Urbanist"/>
                <a:cs typeface="Segoe UI"/>
              </a:rPr>
              <a:t> </a:t>
            </a:r>
            <a:r>
              <a:rPr lang="en-US" sz="1600" b="0" dirty="0">
                <a:solidFill>
                  <a:srgbClr val="000000"/>
                </a:solidFill>
                <a:latin typeface="Urbanist"/>
                <a:cs typeface="Segoe UI"/>
              </a:rPr>
              <a:t>the dedicated ONMM years. ONMM2 entry requires</a:t>
            </a:r>
            <a:r>
              <a:rPr lang="en-US" sz="1600" b="0">
                <a:solidFill>
                  <a:srgbClr val="000000"/>
                </a:solidFill>
                <a:latin typeface="Urbanist"/>
                <a:cs typeface="Segoe UI"/>
              </a:rPr>
              <a:t> </a:t>
            </a:r>
            <a:r>
              <a:rPr lang="en-US" sz="1600" b="0" dirty="0">
                <a:solidFill>
                  <a:srgbClr val="000000"/>
                </a:solidFill>
                <a:latin typeface="Urbanist"/>
                <a:cs typeface="Segoe UI"/>
              </a:rPr>
              <a:t>completion of a postgraduate year in various</a:t>
            </a:r>
            <a:r>
              <a:rPr lang="en-US" sz="1600" b="0">
                <a:solidFill>
                  <a:srgbClr val="000000"/>
                </a:solidFill>
                <a:latin typeface="Urbanist"/>
                <a:cs typeface="Segoe UI"/>
              </a:rPr>
              <a:t> </a:t>
            </a:r>
            <a:r>
              <a:rPr lang="en-US" sz="1600" b="0" dirty="0">
                <a:solidFill>
                  <a:srgbClr val="000000"/>
                </a:solidFill>
                <a:latin typeface="Urbanist"/>
                <a:cs typeface="Segoe UI"/>
              </a:rPr>
              <a:t>programs, with flexibility in rotations. Programs are</a:t>
            </a:r>
            <a:r>
              <a:rPr lang="en-US" sz="1600" b="0">
                <a:solidFill>
                  <a:srgbClr val="000000"/>
                </a:solidFill>
                <a:latin typeface="Urbanist"/>
                <a:cs typeface="Segoe UI"/>
              </a:rPr>
              <a:t> </a:t>
            </a:r>
            <a:r>
              <a:rPr lang="en-US" sz="1600" b="0" dirty="0">
                <a:solidFill>
                  <a:srgbClr val="000000"/>
                </a:solidFill>
                <a:latin typeface="Urbanist"/>
                <a:cs typeface="Segoe UI"/>
              </a:rPr>
              <a:t>recommended to have Osteopathic Recognition to</a:t>
            </a:r>
            <a:r>
              <a:rPr lang="en-US" sz="1600" b="0">
                <a:solidFill>
                  <a:srgbClr val="000000"/>
                </a:solidFill>
                <a:latin typeface="Urbanist"/>
                <a:cs typeface="Segoe UI"/>
              </a:rPr>
              <a:t> </a:t>
            </a:r>
            <a:r>
              <a:rPr lang="en-US" sz="1600" b="0" dirty="0">
                <a:solidFill>
                  <a:srgbClr val="000000"/>
                </a:solidFill>
                <a:latin typeface="Urbanist"/>
                <a:cs typeface="Segoe UI"/>
              </a:rPr>
              <a:t>compensate for the ONMM experience in the</a:t>
            </a:r>
            <a:r>
              <a:rPr lang="en-US" sz="1600" b="0">
                <a:solidFill>
                  <a:srgbClr val="000000"/>
                </a:solidFill>
                <a:latin typeface="Urbanist"/>
                <a:cs typeface="Segoe UI"/>
              </a:rPr>
              <a:t> </a:t>
            </a:r>
            <a:r>
              <a:rPr lang="en-US" sz="1600" b="0" dirty="0">
                <a:solidFill>
                  <a:srgbClr val="000000"/>
                </a:solidFill>
                <a:latin typeface="Urbanist"/>
                <a:cs typeface="Segoe UI"/>
              </a:rPr>
              <a:t>ONMM1 year. </a:t>
            </a:r>
          </a:p>
          <a:p>
            <a:pPr algn="l">
              <a:spcBef>
                <a:spcPts val="850"/>
              </a:spcBef>
            </a:pPr>
            <a:r>
              <a:rPr lang="en-US" sz="1600" b="0" dirty="0">
                <a:solidFill>
                  <a:srgbClr val="000000"/>
                </a:solidFill>
                <a:latin typeface="Urbanist"/>
                <a:cs typeface="Segoe UI"/>
              </a:rPr>
              <a:t>To enter at the ONMM3 level, applicants must</a:t>
            </a:r>
            <a:r>
              <a:rPr lang="en-US" sz="1600" b="0">
                <a:solidFill>
                  <a:srgbClr val="000000"/>
                </a:solidFill>
                <a:latin typeface="Urbanist"/>
                <a:cs typeface="Segoe UI"/>
              </a:rPr>
              <a:t> </a:t>
            </a:r>
            <a:r>
              <a:rPr lang="en-US" sz="1600" b="0" dirty="0">
                <a:solidFill>
                  <a:srgbClr val="000000"/>
                </a:solidFill>
                <a:latin typeface="Urbanist"/>
                <a:cs typeface="Segoe UI"/>
              </a:rPr>
              <a:t>complete an AOA-approved or ACGME-accredited</a:t>
            </a:r>
            <a:r>
              <a:rPr lang="en-US" sz="1600" b="0">
                <a:solidFill>
                  <a:srgbClr val="000000"/>
                </a:solidFill>
                <a:latin typeface="Urbanist"/>
                <a:cs typeface="Segoe UI"/>
              </a:rPr>
              <a:t> </a:t>
            </a:r>
            <a:r>
              <a:rPr lang="en-US" sz="1600" b="0" dirty="0">
                <a:solidFill>
                  <a:srgbClr val="000000"/>
                </a:solidFill>
                <a:latin typeface="Urbanist"/>
                <a:cs typeface="Segoe UI"/>
              </a:rPr>
              <a:t>residency program with </a:t>
            </a:r>
            <a:r>
              <a:rPr lang="en-US" sz="1600" b="0">
                <a:solidFill>
                  <a:srgbClr val="000000"/>
                </a:solidFill>
                <a:latin typeface="Urbanist"/>
                <a:cs typeface="Segoe UI"/>
              </a:rPr>
              <a:t>Osteopathic</a:t>
            </a:r>
            <a:r>
              <a:rPr lang="en-US" sz="1600" b="0" dirty="0">
                <a:solidFill>
                  <a:srgbClr val="000000"/>
                </a:solidFill>
                <a:latin typeface="Urbanist"/>
                <a:cs typeface="Segoe UI"/>
              </a:rPr>
              <a:t> Recognition.</a:t>
            </a:r>
            <a:r>
              <a:rPr lang="en-US" sz="1600" b="0">
                <a:solidFill>
                  <a:srgbClr val="000000"/>
                </a:solidFill>
                <a:latin typeface="Urbanist"/>
                <a:cs typeface="Segoe UI"/>
              </a:rPr>
              <a:t> </a:t>
            </a:r>
            <a:r>
              <a:rPr lang="en-US" sz="1600" b="0" dirty="0">
                <a:solidFill>
                  <a:srgbClr val="000000"/>
                </a:solidFill>
                <a:latin typeface="Urbanist"/>
                <a:cs typeface="Segoe UI"/>
              </a:rPr>
              <a:t>They should demonstrate a significant osteopathic</a:t>
            </a:r>
            <a:r>
              <a:rPr lang="en-US" sz="1600" b="0">
                <a:solidFill>
                  <a:srgbClr val="000000"/>
                </a:solidFill>
                <a:latin typeface="Urbanist"/>
                <a:cs typeface="Segoe UI"/>
              </a:rPr>
              <a:t> </a:t>
            </a:r>
            <a:r>
              <a:rPr lang="en-US" sz="1600" b="0" dirty="0">
                <a:solidFill>
                  <a:srgbClr val="000000"/>
                </a:solidFill>
                <a:latin typeface="Urbanist"/>
                <a:cs typeface="Segoe UI"/>
              </a:rPr>
              <a:t>component in their training, including specific</a:t>
            </a:r>
            <a:r>
              <a:rPr lang="en-US" sz="1600" b="0">
                <a:solidFill>
                  <a:srgbClr val="000000"/>
                </a:solidFill>
                <a:latin typeface="Urbanist"/>
                <a:cs typeface="Segoe UI"/>
              </a:rPr>
              <a:t> </a:t>
            </a:r>
            <a:r>
              <a:rPr lang="en-US" sz="1600" b="0" dirty="0">
                <a:solidFill>
                  <a:srgbClr val="000000"/>
                </a:solidFill>
                <a:latin typeface="Urbanist"/>
                <a:cs typeface="Segoe UI"/>
              </a:rPr>
              <a:t>ONMM outpatient visits and treatments in various</a:t>
            </a:r>
            <a:r>
              <a:rPr lang="en-US" sz="1600" b="0">
                <a:solidFill>
                  <a:srgbClr val="000000"/>
                </a:solidFill>
                <a:latin typeface="Urbanist"/>
                <a:cs typeface="Segoe UI"/>
              </a:rPr>
              <a:t> </a:t>
            </a:r>
            <a:r>
              <a:rPr lang="en-US" sz="1600" b="0" dirty="0">
                <a:solidFill>
                  <a:srgbClr val="000000"/>
                </a:solidFill>
                <a:latin typeface="Urbanist"/>
                <a:cs typeface="Segoe UI"/>
              </a:rPr>
              <a:t>specialties. The </a:t>
            </a:r>
            <a:r>
              <a:rPr lang="en-US" sz="1600" b="0">
                <a:solidFill>
                  <a:srgbClr val="000000"/>
                </a:solidFill>
                <a:latin typeface="Urbanist"/>
                <a:cs typeface="Segoe UI"/>
              </a:rPr>
              <a:t>ONMM</a:t>
            </a:r>
            <a:r>
              <a:rPr lang="en-US" sz="1600" b="0" dirty="0">
                <a:solidFill>
                  <a:srgbClr val="000000"/>
                </a:solidFill>
                <a:latin typeface="Urbanist"/>
                <a:cs typeface="Segoe UI"/>
              </a:rPr>
              <a:t> Program Requirements are</a:t>
            </a:r>
            <a:r>
              <a:rPr lang="en-US" sz="1600" b="0">
                <a:solidFill>
                  <a:srgbClr val="000000"/>
                </a:solidFill>
                <a:latin typeface="Urbanist"/>
                <a:cs typeface="Segoe UI"/>
              </a:rPr>
              <a:t> </a:t>
            </a:r>
            <a:r>
              <a:rPr lang="en-US" sz="1600" b="0" dirty="0">
                <a:solidFill>
                  <a:srgbClr val="000000"/>
                </a:solidFill>
                <a:latin typeface="Urbanist"/>
                <a:cs typeface="Segoe UI"/>
              </a:rPr>
              <a:t>available on the ACGME website. </a:t>
            </a:r>
          </a:p>
          <a:p>
            <a:pPr algn="l">
              <a:spcBef>
                <a:spcPts val="850"/>
              </a:spcBef>
            </a:pPr>
            <a:endParaRPr lang="en-US" sz="1600" b="0" dirty="0">
              <a:solidFill>
                <a:srgbClr val="000000"/>
              </a:solidFill>
              <a:latin typeface="Urbanist"/>
              <a:cs typeface="Segoe UI"/>
            </a:endParaRPr>
          </a:p>
          <a:p>
            <a:pPr algn="l">
              <a:spcBef>
                <a:spcPts val="850"/>
              </a:spcBef>
            </a:pPr>
            <a:endParaRPr lang="en-US" b="0" dirty="0">
              <a:solidFill>
                <a:srgbClr val="000000"/>
              </a:solidFill>
              <a:latin typeface="Segoe UI"/>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8245" y="100938"/>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ONMM Pathways</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5</a:t>
            </a:fld>
            <a:endParaRPr lang="en-US" dirty="0"/>
          </a:p>
        </p:txBody>
      </p:sp>
    </p:spTree>
    <p:extLst>
      <p:ext uri="{BB962C8B-B14F-4D97-AF65-F5344CB8AC3E}">
        <p14:creationId xmlns:p14="http://schemas.microsoft.com/office/powerpoint/2010/main" val="340828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rmAutofit/>
          </a:bodyPr>
          <a:lstStyle/>
          <a:p>
            <a:r>
              <a:rPr lang="en-US" sz="1400" dirty="0">
                <a:solidFill>
                  <a:srgbClr val="211261"/>
                </a:solidFill>
                <a:latin typeface="Urbanist"/>
              </a:rPr>
              <a:t>ONMM Programs</a:t>
            </a:r>
          </a:p>
        </p:txBody>
      </p:sp>
      <p:sp>
        <p:nvSpPr>
          <p:cNvPr id="8" name="Text Placeholder 4">
            <a:extLst>
              <a:ext uri="{FF2B5EF4-FFF2-40B4-BE49-F238E27FC236}">
                <a16:creationId xmlns:a16="http://schemas.microsoft.com/office/drawing/2014/main" id="{EFB6EC8B-284E-3430-F451-0463D0237C41}"/>
              </a:ext>
            </a:extLst>
          </p:cNvPr>
          <p:cNvSpPr txBox="1">
            <a:spLocks/>
          </p:cNvSpPr>
          <p:nvPr/>
        </p:nvSpPr>
        <p:spPr>
          <a:xfrm>
            <a:off x="433850" y="982501"/>
            <a:ext cx="8672056" cy="616922"/>
          </a:xfrm>
          <a:prstGeom prst="rect">
            <a:avLst/>
          </a:prstGeom>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fontAlgn="base">
              <a:buNone/>
            </a:pPr>
            <a:r>
              <a:rPr lang="en-US" sz="1200" dirty="0">
                <a:solidFill>
                  <a:srgbClr val="000000"/>
                </a:solidFill>
                <a:latin typeface="Urbanist"/>
                <a:ea typeface="Urbanist" panose="020B0A04040200000203" pitchFamily="34" charset="0"/>
                <a:cs typeface="Urbanist" panose="020B0A04040200000203" pitchFamily="34" charset="0"/>
              </a:rPr>
              <a:t>As NRMP does not provide in-depth match data for ONMM programs, the list of available ONMM programs is provided below for students interested in ONMM. Program websites can be accessed by clicking on the program name.</a:t>
            </a:r>
          </a:p>
        </p:txBody>
      </p:sp>
      <p:sp>
        <p:nvSpPr>
          <p:cNvPr id="9" name="TextBox 7">
            <a:extLst>
              <a:ext uri="{FF2B5EF4-FFF2-40B4-BE49-F238E27FC236}">
                <a16:creationId xmlns:a16="http://schemas.microsoft.com/office/drawing/2014/main" id="{8D394E58-B90B-F139-2D9C-CF2AB31475BE}"/>
              </a:ext>
            </a:extLst>
          </p:cNvPr>
          <p:cNvSpPr txBox="1"/>
          <p:nvPr/>
        </p:nvSpPr>
        <p:spPr>
          <a:xfrm>
            <a:off x="217129" y="1599377"/>
            <a:ext cx="4735416" cy="230832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latin typeface="Urbanist"/>
                <a:hlinkClick r:id="rId2"/>
              </a:rPr>
              <a:t>Philadelphia College of Osteopathic Medicine, Philadelphia, PA</a:t>
            </a:r>
            <a:endParaRPr lang="en-US" sz="1200" dirty="0">
              <a:latin typeface="Urbanist"/>
            </a:endParaRPr>
          </a:p>
          <a:p>
            <a:pPr marL="742950" lvl="1" indent="-285750">
              <a:buFont typeface="Arial" panose="020B0604020202020204" pitchFamily="34" charset="0"/>
              <a:buChar char="•"/>
            </a:pPr>
            <a:r>
              <a:rPr lang="en-US" sz="1200" dirty="0">
                <a:latin typeface="Urbanist"/>
              </a:rPr>
              <a:t>Contact: MaryMc@pcom.edu</a:t>
            </a:r>
          </a:p>
          <a:p>
            <a:pPr marL="285750" indent="-285750">
              <a:buFont typeface="Arial" panose="020B0604020202020204" pitchFamily="34" charset="0"/>
              <a:buChar char="•"/>
            </a:pPr>
            <a:r>
              <a:rPr lang="en-US" sz="1200" dirty="0">
                <a:latin typeface="Urbanist"/>
                <a:hlinkClick r:id="rId3"/>
              </a:rPr>
              <a:t>Stony Brook Southampton Hospital, Southampton, NY</a:t>
            </a:r>
            <a:endParaRPr lang="en-US" sz="1200" dirty="0">
              <a:latin typeface="Urbanist"/>
            </a:endParaRPr>
          </a:p>
          <a:p>
            <a:pPr marL="742950" lvl="1" indent="-285750">
              <a:buFont typeface="Arial" panose="020B0604020202020204" pitchFamily="34" charset="0"/>
              <a:buChar char="•"/>
            </a:pPr>
            <a:r>
              <a:rPr lang="en-US" sz="1200" dirty="0">
                <a:latin typeface="Urbanist"/>
              </a:rPr>
              <a:t>Contact: </a:t>
            </a:r>
            <a:r>
              <a:rPr lang="en-US" sz="1200" dirty="0">
                <a:solidFill>
                  <a:schemeClr val="dk1"/>
                </a:solidFill>
                <a:latin typeface="Urbanist"/>
              </a:rPr>
              <a:t>Patty.DeRobertis@stonybrookmedicine.edu </a:t>
            </a:r>
          </a:p>
          <a:p>
            <a:pPr marL="285750" indent="-285750">
              <a:buFont typeface="Arial" panose="020B0604020202020204" pitchFamily="34" charset="0"/>
              <a:buChar char="•"/>
            </a:pPr>
            <a:r>
              <a:rPr lang="en-US" sz="1200" dirty="0">
                <a:latin typeface="Urbanist"/>
                <a:hlinkClick r:id="rId4"/>
              </a:rPr>
              <a:t>St Barnabas Hospital, Bronx, NY</a:t>
            </a:r>
            <a:endParaRPr lang="en-US" sz="1200" dirty="0">
              <a:latin typeface="Urbanist"/>
            </a:endParaRPr>
          </a:p>
          <a:p>
            <a:pPr marL="742950" lvl="1" indent="-285750">
              <a:buFont typeface="Arial" panose="020B0604020202020204" pitchFamily="34" charset="0"/>
              <a:buChar char="•"/>
            </a:pPr>
            <a:r>
              <a:rPr lang="en-US" sz="1200" dirty="0">
                <a:latin typeface="Urbanist"/>
              </a:rPr>
              <a:t>Contact: Jonathan.Torres@atlantichealth.org</a:t>
            </a:r>
          </a:p>
          <a:p>
            <a:pPr marL="285750" indent="-285750">
              <a:buFont typeface="Arial" panose="020B0604020202020204" pitchFamily="34" charset="0"/>
              <a:buChar char="•"/>
            </a:pPr>
            <a:r>
              <a:rPr lang="en-US" sz="1200" dirty="0">
                <a:latin typeface="Urbanist"/>
                <a:hlinkClick r:id="rId5"/>
              </a:rPr>
              <a:t>Morristown Medical Center, Morristown, NJ</a:t>
            </a:r>
            <a:endParaRPr lang="en-US" sz="1200" dirty="0">
              <a:latin typeface="Urbanist"/>
            </a:endParaRPr>
          </a:p>
          <a:p>
            <a:pPr marL="742950" lvl="1" indent="-285750">
              <a:buFont typeface="Arial" panose="020B0604020202020204" pitchFamily="34" charset="0"/>
              <a:buChar char="•"/>
            </a:pPr>
            <a:r>
              <a:rPr lang="en-US" sz="1200" dirty="0">
                <a:latin typeface="Urbanist"/>
              </a:rPr>
              <a:t>Contact: Jonathan.Torres@atlantichealth.org</a:t>
            </a:r>
          </a:p>
          <a:p>
            <a:pPr marL="285750" indent="-285750">
              <a:buFont typeface="Arial" panose="020B0604020202020204" pitchFamily="34" charset="0"/>
              <a:buChar char="•"/>
            </a:pPr>
            <a:r>
              <a:rPr lang="en-US" sz="1200" dirty="0">
                <a:latin typeface="Urbanist"/>
                <a:hlinkClick r:id="rId6"/>
              </a:rPr>
              <a:t>Rowan-Virtua School of Osteopathic Medicine, Stratford, NJ</a:t>
            </a:r>
            <a:endParaRPr lang="en-US" sz="1200" dirty="0">
              <a:latin typeface="Urbanist"/>
            </a:endParaRPr>
          </a:p>
          <a:p>
            <a:pPr marL="742950" lvl="1" indent="-285750">
              <a:buFont typeface="Arial" panose="020B0604020202020204" pitchFamily="34" charset="0"/>
              <a:buChar char="•"/>
            </a:pPr>
            <a:r>
              <a:rPr lang="en-US" sz="1200" dirty="0">
                <a:latin typeface="Urbanist"/>
              </a:rPr>
              <a:t>Contact: </a:t>
            </a:r>
            <a:r>
              <a:rPr lang="en-US" sz="1200" dirty="0">
                <a:latin typeface="Urbanist"/>
                <a:hlinkClick r:id="rId7"/>
              </a:rPr>
              <a:t>coe@rowan.edu</a:t>
            </a:r>
            <a:endParaRPr lang="en-US" sz="1200" dirty="0">
              <a:latin typeface="Urbanist"/>
            </a:endParaRPr>
          </a:p>
          <a:p>
            <a:pPr marL="285750" indent="-285750">
              <a:buFont typeface="Arial" panose="020B0604020202020204" pitchFamily="34" charset="0"/>
              <a:buChar char="•"/>
            </a:pPr>
            <a:r>
              <a:rPr lang="en-US" sz="1200" dirty="0">
                <a:latin typeface="Urbanist"/>
                <a:hlinkClick r:id="rId8"/>
              </a:rPr>
              <a:t>Eastern Connecticut Health Network, Manchester, CT</a:t>
            </a:r>
            <a:endParaRPr lang="en-US" sz="1200" dirty="0">
              <a:latin typeface="Urbanist"/>
            </a:endParaRPr>
          </a:p>
          <a:p>
            <a:pPr marL="742950" lvl="1" indent="-285750">
              <a:buFont typeface="Arial" panose="020B0604020202020204" pitchFamily="34" charset="0"/>
              <a:buChar char="•"/>
            </a:pPr>
            <a:r>
              <a:rPr lang="en-US" sz="1200" dirty="0">
                <a:latin typeface="Urbanist"/>
              </a:rPr>
              <a:t>Contact: thall@echn.org</a:t>
            </a:r>
          </a:p>
        </p:txBody>
      </p:sp>
      <p:sp>
        <p:nvSpPr>
          <p:cNvPr id="11" name="TextBox 4">
            <a:extLst>
              <a:ext uri="{FF2B5EF4-FFF2-40B4-BE49-F238E27FC236}">
                <a16:creationId xmlns:a16="http://schemas.microsoft.com/office/drawing/2014/main" id="{CDD29C23-C3E0-5301-49F1-44F8C859D8DB}"/>
              </a:ext>
            </a:extLst>
          </p:cNvPr>
          <p:cNvSpPr txBox="1"/>
          <p:nvPr/>
        </p:nvSpPr>
        <p:spPr>
          <a:xfrm>
            <a:off x="4877374" y="1603740"/>
            <a:ext cx="5134529" cy="249299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latin typeface="Urbanist"/>
                <a:hlinkClick r:id="rId9"/>
              </a:rPr>
              <a:t>Northern Light Eastern Maine Medical Center, </a:t>
            </a:r>
            <a:br>
              <a:rPr lang="en-US" sz="1200" dirty="0">
                <a:latin typeface="Urbanist"/>
                <a:hlinkClick r:id="rId9"/>
              </a:rPr>
            </a:br>
            <a:r>
              <a:rPr lang="en-US" sz="1200" dirty="0">
                <a:latin typeface="Urbanist"/>
                <a:hlinkClick r:id="rId9"/>
              </a:rPr>
              <a:t>Bangor, ME</a:t>
            </a:r>
            <a:endParaRPr lang="en-US" sz="1200" dirty="0">
              <a:latin typeface="Urbanist"/>
            </a:endParaRPr>
          </a:p>
          <a:p>
            <a:pPr marL="742950" lvl="1" indent="-285750">
              <a:buFont typeface="Arial" panose="020B0604020202020204" pitchFamily="34" charset="0"/>
              <a:buChar char="•"/>
            </a:pPr>
            <a:r>
              <a:rPr lang="en-US" sz="1200" dirty="0">
                <a:latin typeface="Urbanist"/>
              </a:rPr>
              <a:t>Contact: mpelkey@emhs.org</a:t>
            </a:r>
          </a:p>
          <a:p>
            <a:pPr marL="285750" indent="-285750">
              <a:buFont typeface="Arial" panose="020B0604020202020204" pitchFamily="34" charset="0"/>
              <a:buChar char="•"/>
            </a:pPr>
            <a:r>
              <a:rPr lang="en-US" sz="1200" dirty="0">
                <a:latin typeface="Urbanist"/>
                <a:hlinkClick r:id="rId10"/>
              </a:rPr>
              <a:t>Maine-Dartmouth, Augusta, ME</a:t>
            </a:r>
            <a:endParaRPr lang="en-US" sz="1200" dirty="0">
              <a:latin typeface="Urbanist"/>
            </a:endParaRPr>
          </a:p>
          <a:p>
            <a:pPr marL="742950" lvl="1" indent="-285750">
              <a:buFont typeface="Arial" panose="020B0604020202020204" pitchFamily="34" charset="0"/>
              <a:buChar char="•"/>
            </a:pPr>
            <a:r>
              <a:rPr lang="en-US" sz="1200" dirty="0">
                <a:latin typeface="Urbanist"/>
              </a:rPr>
              <a:t>Contact: Kathleen.Keene@mainegeneral.org</a:t>
            </a:r>
          </a:p>
          <a:p>
            <a:pPr marL="285750" indent="-285750">
              <a:buFont typeface="Arial" panose="020B0604020202020204" pitchFamily="34" charset="0"/>
              <a:buChar char="•"/>
            </a:pPr>
            <a:r>
              <a:rPr lang="en-US" sz="1200" dirty="0">
                <a:latin typeface="Urbanist"/>
                <a:hlinkClick r:id="rId11"/>
              </a:rPr>
              <a:t>Berkshire Medical Center, Pittsfield, MA</a:t>
            </a:r>
            <a:endParaRPr lang="en-US" sz="1200" dirty="0">
              <a:latin typeface="Urbanist"/>
            </a:endParaRPr>
          </a:p>
          <a:p>
            <a:pPr marL="742950" lvl="1" indent="-285750">
              <a:buFont typeface="Arial" panose="020B0604020202020204" pitchFamily="34" charset="0"/>
              <a:buChar char="•"/>
            </a:pPr>
            <a:r>
              <a:rPr lang="en-US" sz="1200" dirty="0">
                <a:latin typeface="Urbanist"/>
              </a:rPr>
              <a:t>Contact: parmstron2@bhs1.org</a:t>
            </a:r>
          </a:p>
          <a:p>
            <a:pPr marL="285750" indent="-285750">
              <a:buFont typeface="Arial" panose="020B0604020202020204" pitchFamily="34" charset="0"/>
              <a:buChar char="•"/>
            </a:pPr>
            <a:r>
              <a:rPr lang="en-US" sz="1200" dirty="0">
                <a:latin typeface="Urbanist"/>
                <a:hlinkClick r:id="rId12"/>
              </a:rPr>
              <a:t>Still OPTI - Northeast Medical Center, Parker, CO</a:t>
            </a:r>
            <a:endParaRPr lang="en-US" sz="1200" dirty="0">
              <a:latin typeface="Urbanist"/>
            </a:endParaRPr>
          </a:p>
          <a:p>
            <a:pPr marL="742950" lvl="1" indent="-285750">
              <a:buFont typeface="Arial" panose="020B0604020202020204" pitchFamily="34" charset="0"/>
              <a:buChar char="•"/>
            </a:pPr>
            <a:r>
              <a:rPr lang="en-US" sz="1200" dirty="0">
                <a:latin typeface="Urbanist"/>
              </a:rPr>
              <a:t>Contact: melissayowell@atsu.edu</a:t>
            </a:r>
          </a:p>
          <a:p>
            <a:pPr marL="285750" indent="-285750">
              <a:buFont typeface="Arial" panose="020B0604020202020204" pitchFamily="34" charset="0"/>
              <a:buChar char="•"/>
            </a:pPr>
            <a:r>
              <a:rPr lang="en-US" sz="1200" dirty="0">
                <a:latin typeface="Urbanist"/>
                <a:hlinkClick r:id="rId13"/>
              </a:rPr>
              <a:t>Michigan State University, East Lansing, MI</a:t>
            </a:r>
            <a:endParaRPr lang="en-US" sz="1200" dirty="0">
              <a:latin typeface="Urbanist"/>
            </a:endParaRPr>
          </a:p>
          <a:p>
            <a:pPr marL="742950" lvl="1" indent="-285750">
              <a:buFont typeface="Arial" panose="020B0604020202020204" pitchFamily="34" charset="0"/>
              <a:buChar char="•"/>
            </a:pPr>
            <a:r>
              <a:rPr lang="en-US" sz="1200" dirty="0">
                <a:latin typeface="Urbanist"/>
              </a:rPr>
              <a:t>Contact: bentonmi@msu.edu</a:t>
            </a:r>
          </a:p>
          <a:p>
            <a:pPr marL="285750" indent="-285750">
              <a:buFont typeface="Arial" panose="020B0604020202020204" pitchFamily="34" charset="0"/>
              <a:buChar char="•"/>
            </a:pPr>
            <a:r>
              <a:rPr lang="en-US" sz="1200" dirty="0">
                <a:latin typeface="Urbanist"/>
                <a:hlinkClick r:id="rId14"/>
              </a:rPr>
              <a:t>Trinity Health, Muskegon, MI</a:t>
            </a:r>
            <a:endParaRPr lang="en-US" sz="1200" dirty="0">
              <a:latin typeface="Urbanist"/>
            </a:endParaRPr>
          </a:p>
          <a:p>
            <a:pPr marL="742950" lvl="1" indent="-285750">
              <a:buFont typeface="Arial" panose="020B0604020202020204" pitchFamily="34" charset="0"/>
              <a:buChar char="•"/>
            </a:pPr>
            <a:r>
              <a:rPr lang="en-US" sz="1200" dirty="0">
                <a:latin typeface="Urbanist"/>
              </a:rPr>
              <a:t>Contact: Yoonhee.Kelley@trinity-health.org</a:t>
            </a:r>
          </a:p>
        </p:txBody>
      </p:sp>
    </p:spTree>
    <p:extLst>
      <p:ext uri="{BB962C8B-B14F-4D97-AF65-F5344CB8AC3E}">
        <p14:creationId xmlns:p14="http://schemas.microsoft.com/office/powerpoint/2010/main" val="952768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rmAutofit/>
          </a:bodyPr>
          <a:lstStyle/>
          <a:p>
            <a:r>
              <a:rPr lang="en-US" sz="1400" dirty="0">
                <a:solidFill>
                  <a:srgbClr val="211261"/>
                </a:solidFill>
                <a:latin typeface="Urbanist"/>
              </a:rPr>
              <a:t>ONMM Programs</a:t>
            </a:r>
          </a:p>
        </p:txBody>
      </p:sp>
      <p:sp>
        <p:nvSpPr>
          <p:cNvPr id="9" name="TextBox 7">
            <a:extLst>
              <a:ext uri="{FF2B5EF4-FFF2-40B4-BE49-F238E27FC236}">
                <a16:creationId xmlns:a16="http://schemas.microsoft.com/office/drawing/2014/main" id="{8D394E58-B90B-F139-2D9C-CF2AB31475BE}"/>
              </a:ext>
            </a:extLst>
          </p:cNvPr>
          <p:cNvSpPr txBox="1"/>
          <p:nvPr/>
        </p:nvSpPr>
        <p:spPr>
          <a:xfrm>
            <a:off x="432723" y="1145752"/>
            <a:ext cx="4735416" cy="295465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buFont typeface="Arial,Sans-Serif" panose="020B0604020202020204" pitchFamily="34" charset="0"/>
              <a:buChar char="•"/>
            </a:pPr>
            <a:r>
              <a:rPr lang="en-US" sz="1200" dirty="0">
                <a:latin typeface="Urbanist"/>
                <a:cs typeface="Arial"/>
                <a:hlinkClick r:id="rId2"/>
              </a:rPr>
              <a:t>Cleveland Clinic - South Pointe Hospital, Warrensville Heights, OH</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3"/>
              </a:rPr>
              <a:t>owensj13@ccf.org</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4"/>
              </a:rPr>
              <a:t>Ohio Health O’Bleness Hospital, Athens, OH</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5">
                  <a:extLst>
                    <a:ext uri="{A12FA001-AC4F-418D-AE19-62706E023703}">
                      <ahyp:hlinkClr xmlns:ahyp="http://schemas.microsoft.com/office/drawing/2018/hyperlinkcolor" val="tx"/>
                    </a:ext>
                  </a:extLst>
                </a:hlinkClick>
              </a:rPr>
              <a:t>Lizzie</a:t>
            </a:r>
            <a:r>
              <a:rPr lang="en-US" sz="1200" dirty="0">
                <a:solidFill>
                  <a:schemeClr val="dk1"/>
                </a:solidFill>
                <a:latin typeface="Urbanist"/>
                <a:cs typeface="Arial"/>
                <a:hlinkClick r:id="rId5">
                  <a:extLst>
                    <a:ext uri="{A12FA001-AC4F-418D-AE19-62706E023703}">
                      <ahyp:hlinkClr xmlns:ahyp="http://schemas.microsoft.com/office/drawing/2018/hyperlinkcolor" val="tx"/>
                    </a:ext>
                  </a:extLst>
                </a:hlinkClick>
              </a:rPr>
              <a:t>.Kasler@ohiohealth.com</a:t>
            </a:r>
            <a:endParaRPr lang="en-US" sz="1200">
              <a:solidFill>
                <a:schemeClr val="dk1"/>
              </a:solidFill>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6"/>
              </a:rPr>
              <a:t>Greenbrier Valley Medical Center, Ronceverte, WV</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7"/>
              </a:rPr>
              <a:t>savannah.harvey@vandaliahealth.org</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8"/>
              </a:rPr>
              <a:t>HCA LewisGale Hospital, Blacksburg, VA</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9"/>
              </a:rPr>
              <a:t>msimpkins@vcom.edu</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10"/>
              </a:rPr>
              <a:t>Liberty University College of Osteopathic Medicine, Lynchburg, VA</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11"/>
              </a:rPr>
              <a:t>apack@collaborativehp.com</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12"/>
              </a:rPr>
              <a:t>AdventHealth, Orlando, FL</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13"/>
              </a:rPr>
              <a:t>lori.baiji@adventhealth.com</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14"/>
              </a:rPr>
              <a:t>Larkin Community Hospital, Hialeah, FL</a:t>
            </a:r>
            <a:endParaRPr lang="en-US" sz="1200" dirty="0">
              <a:latin typeface="Urbanist"/>
              <a:cs typeface="Arial"/>
            </a:endParaRPr>
          </a:p>
          <a:p>
            <a:pPr marL="742950" lvl="1" indent="-285750">
              <a:lnSpc>
                <a:spcPct val="150000"/>
              </a:lnSpc>
              <a:buFont typeface="Arial,Sans-Serif" panose="020B0604020202020204" pitchFamily="34" charset="0"/>
              <a:buChar char="•"/>
            </a:pPr>
            <a:r>
              <a:rPr lang="en-US" sz="1200" dirty="0">
                <a:latin typeface="Urbanist"/>
                <a:cs typeface="Arial"/>
              </a:rPr>
              <a:t>Contact: </a:t>
            </a:r>
            <a:r>
              <a:rPr lang="en-US" sz="1200" dirty="0">
                <a:latin typeface="Urbanist"/>
                <a:cs typeface="Arial"/>
                <a:hlinkClick r:id="rId15"/>
              </a:rPr>
              <a:t>arlysg@larkinhospital.com</a:t>
            </a:r>
            <a:endParaRPr lang="en-US" sz="1200" dirty="0">
              <a:latin typeface="Urbanist"/>
              <a:cs typeface="Arial"/>
            </a:endParaRPr>
          </a:p>
          <a:p>
            <a:pPr marL="285750" indent="-285750">
              <a:buFont typeface="Arial" panose="020B0604020202020204" pitchFamily="34" charset="0"/>
              <a:buChar char="•"/>
            </a:pPr>
            <a:endParaRPr lang="en-US" sz="1200" dirty="0">
              <a:latin typeface="Urbanist"/>
            </a:endParaRPr>
          </a:p>
        </p:txBody>
      </p:sp>
      <p:sp>
        <p:nvSpPr>
          <p:cNvPr id="11" name="TextBox 4">
            <a:extLst>
              <a:ext uri="{FF2B5EF4-FFF2-40B4-BE49-F238E27FC236}">
                <a16:creationId xmlns:a16="http://schemas.microsoft.com/office/drawing/2014/main" id="{CDD29C23-C3E0-5301-49F1-44F8C859D8DB}"/>
              </a:ext>
            </a:extLst>
          </p:cNvPr>
          <p:cNvSpPr txBox="1"/>
          <p:nvPr/>
        </p:nvSpPr>
        <p:spPr>
          <a:xfrm>
            <a:off x="5265948" y="1149376"/>
            <a:ext cx="3313972" cy="249299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buFont typeface="Arial,Sans-Serif" panose="020B0604020202020204" pitchFamily="34" charset="0"/>
              <a:buChar char="•"/>
            </a:pPr>
            <a:r>
              <a:rPr lang="en-US" sz="1200" dirty="0">
                <a:latin typeface="Urbanist"/>
                <a:cs typeface="Arial"/>
                <a:hlinkClick r:id="rId16"/>
              </a:rPr>
              <a:t>Midwestern University GME Consortium, Glendale, AZ</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17"/>
              </a:rPr>
              <a:t>mreese@midwestern.edu</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18"/>
              </a:rPr>
              <a:t>Mountainview Medical Center, Las Cruces, NM</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19"/>
              </a:rPr>
              <a:t>flores2@mountainviewregional.com</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20"/>
              </a:rPr>
              <a:t>Oklahoma State University College of Osteopathic Medicine, Tulsa, OK</a:t>
            </a:r>
            <a:endParaRPr lang="en-US" sz="1200" dirty="0">
              <a:latin typeface="Urbanist"/>
              <a:cs typeface="Arial"/>
            </a:endParaRPr>
          </a:p>
          <a:p>
            <a:pPr marL="742950" lvl="1" indent="-285750">
              <a:buFont typeface="Arial,Sans-Serif" panose="020B0604020202020204" pitchFamily="34" charset="0"/>
              <a:buChar char="•"/>
            </a:pPr>
            <a:r>
              <a:rPr lang="en-US" sz="1200">
                <a:latin typeface="Urbanist"/>
                <a:cs typeface="Arial"/>
              </a:rPr>
              <a:t>Contact: </a:t>
            </a:r>
            <a:r>
              <a:rPr lang="en-US" sz="1200" dirty="0">
                <a:latin typeface="Urbanist"/>
                <a:cs typeface="Arial"/>
                <a:hlinkClick r:id="rId21"/>
              </a:rPr>
              <a:t>rebecca.allison@okstate.edu</a:t>
            </a:r>
            <a:endParaRPr lang="en-US" sz="1200" dirty="0">
              <a:latin typeface="Urbanist"/>
              <a:cs typeface="Arial"/>
            </a:endParaRPr>
          </a:p>
          <a:p>
            <a:pPr marL="285750" indent="-285750">
              <a:buFont typeface="Arial,Sans-Serif" panose="020B0604020202020204" pitchFamily="34" charset="0"/>
              <a:buChar char="•"/>
            </a:pPr>
            <a:r>
              <a:rPr lang="en-US" sz="1200" dirty="0">
                <a:latin typeface="Urbanist"/>
                <a:cs typeface="Arial"/>
                <a:hlinkClick r:id="rId22"/>
              </a:rPr>
              <a:t>Lake Granbury Medical Center, Granbury, TX</a:t>
            </a:r>
            <a:endParaRPr lang="en-US" sz="1200" dirty="0">
              <a:latin typeface="Urbanist"/>
              <a:cs typeface="Arial"/>
            </a:endParaRPr>
          </a:p>
          <a:p>
            <a:pPr marL="742950" lvl="1" indent="-285750">
              <a:buFont typeface="Arial,Sans-Serif" panose="020B0604020202020204" pitchFamily="34" charset="0"/>
              <a:buChar char="•"/>
            </a:pPr>
            <a:r>
              <a:rPr lang="en-US" sz="1200" dirty="0">
                <a:latin typeface="Urbanist"/>
                <a:cs typeface="Arial"/>
              </a:rPr>
              <a:t>Contact: </a:t>
            </a:r>
            <a:r>
              <a:rPr lang="en-US" sz="1200" dirty="0">
                <a:latin typeface="Urbanist"/>
                <a:cs typeface="Arial"/>
                <a:hlinkClick r:id="rId23"/>
              </a:rPr>
              <a:t>cory_johnson@chs.net</a:t>
            </a:r>
            <a:endParaRPr lang="en-US" sz="1200" dirty="0">
              <a:latin typeface="Urbanist"/>
              <a:cs typeface="Arial"/>
            </a:endParaRPr>
          </a:p>
          <a:p>
            <a:pPr marL="285750" indent="-285750">
              <a:buFont typeface="Arial" panose="020B0604020202020204" pitchFamily="34" charset="0"/>
              <a:buChar char="•"/>
            </a:pPr>
            <a:endParaRPr lang="en-US" sz="1200" dirty="0">
              <a:latin typeface="Urbanist"/>
            </a:endParaRPr>
          </a:p>
        </p:txBody>
      </p:sp>
    </p:spTree>
    <p:extLst>
      <p:ext uri="{BB962C8B-B14F-4D97-AF65-F5344CB8AC3E}">
        <p14:creationId xmlns:p14="http://schemas.microsoft.com/office/powerpoint/2010/main" val="2409108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b="0" dirty="0">
                <a:latin typeface="Urbanist ExtraBold"/>
              </a:rPr>
              <a:t>ONMM</a:t>
            </a:r>
            <a:r>
              <a:rPr lang="en-US" dirty="0">
                <a:latin typeface="Urbanist ExtraBold"/>
              </a:rPr>
              <a:t> Resources</a:t>
            </a: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200" dirty="0">
                <a:solidFill>
                  <a:srgbClr val="000000"/>
                </a:solidFill>
                <a:latin typeface="Urbanist"/>
                <a:ea typeface="Urbanist" panose="020B0A04040200000203" pitchFamily="34" charset="0"/>
                <a:cs typeface="Arial"/>
                <a:hlinkClick r:id="rId2"/>
              </a:rPr>
              <a:t>American Academy of Osteopathy</a:t>
            </a:r>
            <a:endParaRPr lang="en-US" sz="12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200" dirty="0">
                <a:solidFill>
                  <a:srgbClr val="000000"/>
                </a:solidFill>
                <a:latin typeface="Urbanist"/>
                <a:ea typeface="Urbanist" panose="020B0A04040200000203" pitchFamily="34" charset="0"/>
                <a:cs typeface="Arial"/>
                <a:hlinkClick r:id="rId3"/>
              </a:rPr>
              <a:t>Catalog of AAO ONMM Residency Programs</a:t>
            </a:r>
            <a:endParaRPr lang="en-US" sz="12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200" b="1" dirty="0">
                <a:latin typeface="Urbanist"/>
                <a:ea typeface="Urbanist" panose="020B0A04040200000203" pitchFamily="34" charset="0"/>
                <a:cs typeface="Arial"/>
              </a:rPr>
              <a:t>Mentorship Opportunities:</a:t>
            </a:r>
          </a:p>
          <a:p>
            <a:pPr marL="742950" lvl="1" indent="-285750">
              <a:lnSpc>
                <a:spcPct val="150000"/>
              </a:lnSpc>
              <a:spcBef>
                <a:spcPts val="0"/>
              </a:spcBef>
              <a:buFont typeface="Arial,Sans-Serif" panose="020B0604020202020204" pitchFamily="34" charset="0"/>
            </a:pPr>
            <a:r>
              <a:rPr lang="en-US" sz="1200" dirty="0">
                <a:latin typeface="Urbanist"/>
                <a:ea typeface="Urbanist" panose="020B0A04040200000203" pitchFamily="34" charset="0"/>
                <a:cs typeface="Arial"/>
              </a:rPr>
              <a:t>American Academy of Osteopathy (</a:t>
            </a:r>
            <a:r>
              <a:rPr lang="en-US" sz="1200" dirty="0">
                <a:latin typeface="Urbanist"/>
                <a:ea typeface="Urbanist" panose="020B0A04040200000203" pitchFamily="34" charset="0"/>
                <a:cs typeface="Arial"/>
                <a:hlinkClick r:id="rId4"/>
              </a:rPr>
              <a:t>AAO</a:t>
            </a:r>
            <a:r>
              <a:rPr lang="en-US" sz="1200" dirty="0">
                <a:latin typeface="Urbanist"/>
                <a:ea typeface="Urbanist" panose="020B0A04040200000203" pitchFamily="34" charset="0"/>
                <a:cs typeface="Arial"/>
              </a:rPr>
              <a:t>)</a:t>
            </a:r>
            <a:endParaRPr lang="en-US" sz="1200" dirty="0">
              <a:latin typeface="Urbanist"/>
            </a:endParaRPr>
          </a:p>
          <a:p>
            <a:pPr marL="194310" indent="-194310">
              <a:lnSpc>
                <a:spcPct val="150000"/>
              </a:lnSpc>
              <a:spcBef>
                <a:spcPts val="0"/>
              </a:spcBef>
              <a:buFont typeface="Arial,Sans-Serif" panose="020B0604020202020204" pitchFamily="34" charset="0"/>
            </a:pPr>
            <a:endParaRPr lang="en-US" sz="1200" dirty="0">
              <a:solidFill>
                <a:srgbClr val="000000"/>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A112A2-B49C-4FD8-B94B-CDE115D98FA9}">
  <ds:schemaRefs>
    <ds:schemaRef ds:uri="http://purl.org/dc/dcmitype/"/>
    <ds:schemaRef ds:uri="http://schemas.openxmlformats.org/package/2006/metadata/core-properties"/>
    <ds:schemaRef ds:uri="http://schemas.microsoft.com/office/infopath/2007/PartnerControls"/>
    <ds:schemaRef ds:uri="http://www.w3.org/XML/1998/namespace"/>
    <ds:schemaRef ds:uri="6d893fd5-62e7-4a18-808f-6929b6092986"/>
    <ds:schemaRef ds:uri="http://schemas.microsoft.com/office/2006/documentManagement/types"/>
    <ds:schemaRef ds:uri="http://purl.org/dc/terms/"/>
    <ds:schemaRef ds:uri="9c78bb9a-e7e5-4333-aeb4-fa52a274adc9"/>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3.xml><?xml version="1.0" encoding="utf-8"?>
<ds:datastoreItem xmlns:ds="http://schemas.openxmlformats.org/officeDocument/2006/customXml" ds:itemID="{B036D207-5F4C-4EA8-A437-422F7875E978}"/>
</file>

<file path=docProps/app.xml><?xml version="1.0" encoding="utf-8"?>
<Properties xmlns="http://schemas.openxmlformats.org/officeDocument/2006/extended-properties" xmlns:vt="http://schemas.openxmlformats.org/officeDocument/2006/docPropsVTypes">
  <Template>Office Theme</Template>
  <TotalTime>3944</TotalTime>
  <Words>820</Words>
  <Application>Microsoft Office PowerPoint</Application>
  <PresentationFormat>Custom</PresentationFormat>
  <Paragraphs>74</Paragraphs>
  <Slides>8</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8</vt:i4>
      </vt:variant>
    </vt:vector>
  </HeadingPairs>
  <TitlesOfParts>
    <vt:vector size="20" baseType="lpstr">
      <vt:lpstr>Arial</vt:lpstr>
      <vt:lpstr>Arial,Sans-Serif</vt:lpstr>
      <vt:lpstr>Segoe UI</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PowerPoint Presentation</vt:lpstr>
      <vt:lpstr>PowerPoint Presentation</vt:lpstr>
      <vt:lpstr>ONMM Programs</vt:lpstr>
      <vt:lpstr>ONMM Programs</vt:lpstr>
      <vt:lpstr>ONMM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390</cp:revision>
  <dcterms:created xsi:type="dcterms:W3CDTF">2022-09-01T21:39:29Z</dcterms:created>
  <dcterms:modified xsi:type="dcterms:W3CDTF">2026-05-01T17:55:15Z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