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284E16-E896-4160-9839-587F546C3BED}" v="1" dt="2026-05-01T18:00:55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8:01:21.848" v="37" actId="207"/>
      <pc:docMkLst>
        <pc:docMk/>
      </pc:docMkLst>
      <pc:sldChg chg="modSp mod">
        <pc:chgData name="Hannah Burgess" userId="a22e7458-e6e0-41a6-894e-e311d127ff86" providerId="ADAL" clId="{11B46E2C-4437-43B4-BC76-B4C277BA6017}" dt="2026-05-01T18:01:21.848" v="37" actId="207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8:01:21.848" v="37" actId="207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4</c:v>
                </c:pt>
                <c:pt idx="5">
                  <c:v>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DC-4CB8-9328-64683D0A22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DC-4CB8-9328-64683D0A22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</c:v>
                </c:pt>
                <c:pt idx="7">
                  <c:v>7</c:v>
                </c:pt>
                <c:pt idx="8">
                  <c:v>6</c:v>
                </c:pt>
                <c:pt idx="9">
                  <c:v>1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6-4A4F-BC3E-F7DD634B31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</c:v>
                </c:pt>
                <c:pt idx="9">
                  <c:v>1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A6-4A4F-BC3E-F7DD634B31F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ocoohns.org/" TargetMode="External"/><Relationship Id="rId2" Type="http://schemas.openxmlformats.org/officeDocument/2006/relationships/hyperlink" Target="https://www.aamc.org/cim/explore-options/specialty-profiles/otolaryngology-head-and-neck-surgery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ntnet.org/get-involved/student-programs/physician-observership-program/" TargetMode="External"/><Relationship Id="rId5" Type="http://schemas.openxmlformats.org/officeDocument/2006/relationships/hyperlink" Target="https://www.entnet.org/resource/how-do-i-match-in-otolaryngology/" TargetMode="External"/><Relationship Id="rId4" Type="http://schemas.openxmlformats.org/officeDocument/2006/relationships/hyperlink" Target="https://www.entnet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200" b="0" dirty="0">
                <a:latin typeface="Urbanist ExtraBold"/>
              </a:rPr>
              <a:t>Otolaryngology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3200" dirty="0">
                <a:solidFill>
                  <a:srgbClr val="211261"/>
                </a:solidFill>
                <a:latin typeface="Urbanist"/>
              </a:rPr>
              <a:t>Otolaryngology Resources</a:t>
            </a:r>
            <a:endParaRPr lang="en-US" sz="3200">
              <a:solidFill>
                <a:srgbClr val="211261"/>
              </a:solidFill>
              <a:latin typeface="Urbanist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7697786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2"/>
              </a:rPr>
              <a:t>Careers in Medicine Website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3"/>
              </a:rPr>
              <a:t>American Osteopathic Colleges of Ophthalmology and Otolaryngology-Head and Neck Surgery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American Academy of Otolaryngology-Head and Neck Surgery</a:t>
            </a:r>
            <a:endParaRPr lang="en-US" sz="1600" dirty="0">
              <a:solidFill>
                <a:srgbClr val="00000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cs typeface="Arial"/>
                <a:hlinkClick r:id="rId5"/>
              </a:rPr>
              <a:t>How do I match in Otolaryngology?</a:t>
            </a:r>
            <a:endParaRPr lang="en-US" sz="1600" dirty="0">
              <a:solidFill>
                <a:srgbClr val="00000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1" dirty="0">
                <a:latin typeface="Urbanist"/>
                <a:cs typeface="Arial"/>
              </a:rPr>
              <a:t>Mentorship Opportunities: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/>
              <a:t>American Academy of Otolaryngology-Head and Neck Surgery (</a:t>
            </a:r>
            <a:r>
              <a:rPr lang="en-US" sz="1600" u="sng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AAO HNS</a:t>
            </a:r>
            <a:r>
              <a:rPr lang="en-US" sz="1600" u="sng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  <a:r>
              <a:rPr lang="en-US" sz="1600" dirty="0"/>
              <a:t> </a:t>
            </a:r>
            <a:endParaRPr lang="en-US" sz="1600" dirty="0">
              <a:solidFill>
                <a:srgbClr val="000000"/>
              </a:solidFill>
              <a:latin typeface="Urbanist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000000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3461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Otolaryngologists, commonly referred to as ENT (ear, nose and throat) specialists, are physicians specialized in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diagnosis and treatment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disorders related to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head and neck region. Their work encompasses a diverse range of conditions,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including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ear infections, sinusitis, tonsillitis, voice disorders,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head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neck cancers. These specialists undergo extensive training, completing medical school followed by a residency in otolaryngology, which typically lasts around five to six years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They possess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comprehensive knowledge of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anatomy 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physiology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ear, nose, throat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related structures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allowing them to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effectively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diagnose 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manage various disorders through medical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surgical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minimally invasive interventions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endParaRPr lang="en-US" sz="1600">
              <a:latin typeface="Urbanist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208768"/>
            <a:ext cx="4587494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Otolaryngology Overview</a:t>
            </a:r>
            <a:endParaRPr lang="en-US" sz="2800" b="1">
              <a:solidFill>
                <a:srgbClr val="211261"/>
              </a:solidFill>
              <a:cs typeface="Calibri"/>
            </a:endParaRPr>
          </a:p>
          <a:p>
            <a:pPr marL="0" indent="0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906363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In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their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daily practice, otolaryngologists evaluate patients through detailed medical histories, physical examinations and diagnostic tests such as endoscopy and imaging studies. They provide personalized treatment plans tailored to each patient's needs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which may include medications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surgical procedures or therapeutic interventions like speech therapy. Otolaryngologists are skilled in a wide range of surgical techniques, from routine procedures like tonsillectomy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sinus surgery to complex operations such as cochlear implantation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head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neck cancer resection.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endParaRPr lang="en-US" sz="1600">
              <a:latin typeface="Urbanist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31659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r>
              <a:rPr lang="en-US" sz="28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Otolaryngology Cont'd</a:t>
            </a:r>
            <a:endParaRPr lang="en-US" sz="28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8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981BAA-C39A-29EB-FAE3-CF7B8E8D9298}"/>
              </a:ext>
            </a:extLst>
          </p:cNvPr>
          <p:cNvSpPr txBox="1"/>
          <p:nvPr/>
        </p:nvSpPr>
        <p:spPr>
          <a:xfrm>
            <a:off x="3804063" y="3810435"/>
            <a:ext cx="484588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latin typeface="Urbanist"/>
                <a:cs typeface="Segoe UI"/>
              </a:rPr>
              <a:t>Source</a:t>
            </a:r>
            <a:r>
              <a:rPr lang="en-US" sz="800" dirty="0">
                <a:latin typeface="Urbanist"/>
                <a:cs typeface="Segoe UI"/>
              </a:rPr>
              <a:t> ​</a:t>
            </a:r>
          </a:p>
          <a:p>
            <a:r>
              <a:rPr lang="en-US" sz="800" dirty="0">
                <a:latin typeface="Urbanist"/>
                <a:cs typeface="Segoe UI"/>
              </a:rPr>
              <a:t>Joshi, A., &amp; Tanna, N. (2019). Otolaryngology. In B. S. Freeman (Ed.), </a:t>
            </a:r>
            <a:r>
              <a:rPr lang="en-US" sz="800" i="1" dirty="0">
                <a:latin typeface="Urbanist"/>
                <a:cs typeface="Segoe UI"/>
              </a:rPr>
              <a:t>The ultimate guide to choosing a medical specialty</a:t>
            </a:r>
            <a:r>
              <a:rPr lang="en-US" sz="800" dirty="0">
                <a:latin typeface="Urbanist"/>
                <a:cs typeface="Segoe UI"/>
              </a:rPr>
              <a:t> (4 ed., pp. 351-364). New York: McGraw Hill.​</a:t>
            </a:r>
          </a:p>
          <a:p>
            <a:r>
              <a:rPr lang="en-US" sz="800" dirty="0">
                <a:latin typeface="Urbanist"/>
                <a:cs typeface="Segoe UI"/>
              </a:rPr>
              <a:t>​</a:t>
            </a:r>
          </a:p>
          <a:p>
            <a:r>
              <a:rPr lang="en-US" sz="800" dirty="0">
                <a:latin typeface="Urbanist"/>
                <a:cs typeface="Segoe UI"/>
              </a:rPr>
              <a:t>Judson, B. L., </a:t>
            </a:r>
            <a:r>
              <a:rPr lang="en-US" sz="800" err="1">
                <a:latin typeface="Urbanist"/>
                <a:cs typeface="Segoe UI"/>
              </a:rPr>
              <a:t>Paskhover</a:t>
            </a:r>
            <a:r>
              <a:rPr lang="en-US" sz="800" dirty="0">
                <a:latin typeface="Urbanist"/>
                <a:cs typeface="Segoe UI"/>
              </a:rPr>
              <a:t>, B., &amp; Michaelides, E. M. (2015). Otolaryngology. In J. W. Kung, P. M. Bishop, P. J. </a:t>
            </a:r>
            <a:r>
              <a:rPr lang="en-US" sz="800" err="1">
                <a:latin typeface="Urbanist"/>
                <a:cs typeface="Segoe UI"/>
              </a:rPr>
              <a:t>Slanetz</a:t>
            </a:r>
            <a:r>
              <a:rPr lang="en-US" sz="800" dirty="0">
                <a:latin typeface="Urbanist"/>
                <a:cs typeface="Segoe UI"/>
              </a:rPr>
              <a:t>, &amp; R. L. Eisenberg (Eds.), </a:t>
            </a:r>
            <a:r>
              <a:rPr lang="en-US" sz="800" i="1" dirty="0">
                <a:latin typeface="Urbanist"/>
                <a:cs typeface="Segoe UI"/>
              </a:rPr>
              <a:t>Tips for the residency match: What residency directors are really looking for</a:t>
            </a:r>
            <a:r>
              <a:rPr lang="en-US" sz="800" dirty="0">
                <a:latin typeface="Urbanist"/>
                <a:cs typeface="Segoe UI"/>
              </a:rPr>
              <a:t> (pp. 103-108). Malden: Wiley Blackwell.​</a:t>
            </a: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572094"/>
            <a:ext cx="6480034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400" dirty="0">
                <a:latin typeface="Urbanist"/>
              </a:rPr>
              <a:t>Otolaryngology Subspecialties</a:t>
            </a:r>
          </a:p>
          <a:p>
            <a:pPr algn="ctr"/>
            <a:endParaRPr lang="en-US" sz="12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Neurotology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600" b="0" dirty="0">
                <a:latin typeface="Urbanist"/>
                <a:cs typeface="Arial"/>
              </a:rPr>
              <a:t>Pediatric Otolaryngology</a:t>
            </a:r>
            <a:endParaRPr lang="en-US" sz="1600" dirty="0">
              <a:latin typeface="Urbanist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>
                <a:solidFill>
                  <a:srgbClr val="211261"/>
                </a:solidFill>
                <a:latin typeface="Urbanist"/>
              </a:rPr>
              <a:t>Otolaryngology Data</a:t>
            </a:r>
            <a:r>
              <a:rPr lang="en-US" sz="2400" i="0" u="none" strike="noStrike">
                <a:solidFill>
                  <a:srgbClr val="211261"/>
                </a:solidFill>
                <a:effectLst/>
                <a:latin typeface="Urbanist"/>
              </a:rPr>
              <a:t> Overview</a:t>
            </a:r>
            <a:r>
              <a:rPr lang="en-US" sz="2400" i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2400">
              <a:solidFill>
                <a:srgbClr val="211261"/>
              </a:solidFill>
              <a:latin typeface="Urbanist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FD540A9-EF74-CF71-EE31-EE64905A2D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888847"/>
              </p:ext>
            </p:extLst>
          </p:nvPr>
        </p:nvGraphicFramePr>
        <p:xfrm>
          <a:off x="281869" y="1088483"/>
          <a:ext cx="5502539" cy="30650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602259">
                  <a:extLst>
                    <a:ext uri="{9D8B030D-6E8A-4147-A177-3AD203B41FA5}">
                      <a16:colId xmlns:a16="http://schemas.microsoft.com/office/drawing/2014/main" val="1678156884"/>
                    </a:ext>
                  </a:extLst>
                </a:gridCol>
                <a:gridCol w="900280">
                  <a:extLst>
                    <a:ext uri="{9D8B030D-6E8A-4147-A177-3AD203B41FA5}">
                      <a16:colId xmlns:a16="http://schemas.microsoft.com/office/drawing/2014/main" val="3038693542"/>
                    </a:ext>
                  </a:extLst>
                </a:gridCol>
              </a:tblGrid>
              <a:tr h="231321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1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131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608490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2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10%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6716164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5-6 Years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139846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455742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581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860157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248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4449875"/>
                  </a:ext>
                </a:extLst>
              </a:tr>
              <a:tr h="22420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4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25 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623772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4.5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0024763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11.3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197092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3.1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919164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3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6.5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433007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53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6262169"/>
                  </a:ext>
                </a:extLst>
              </a:tr>
              <a:tr h="23221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400" baseline="30000" dirty="0">
                          <a:effectLst/>
                          <a:latin typeface="Urbanist"/>
                        </a:rPr>
                        <a:t>5</a:t>
                      </a:r>
                    </a:p>
                  </a:txBody>
                  <a:tcPr marL="12430" marR="12430" marT="6210" marB="621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400" dirty="0">
                          <a:effectLst/>
                          <a:latin typeface="Urbanist"/>
                        </a:rPr>
                        <a:t>$444,264</a:t>
                      </a:r>
                    </a:p>
                  </a:txBody>
                  <a:tcPr marL="33157" marR="33157" marT="16574" marB="16574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23207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8887D7D-6AEB-2356-494C-B37656ADBA96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6" y="1011735"/>
            <a:ext cx="3759392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Receipt of program preference signal (100%)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(100%)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MSPE/Dean's Letter (95%)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(90%)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(85%)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(85%)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(80%)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(75%)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Class ranking/quartile (75%)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Audition elective/rotation at the program (75%)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192062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Demonstrated involvement and interest in research (75%)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Perceived commitment to specialty (70%)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(70%)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Volunteer/extracurricular experiences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Personal prior knowledge of the applicant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Gold Humanism Honor Society (GHHS) membership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Alpha Omega Alpha (AOA) membership (65%)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1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(65%)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BAAD923-839C-A2F9-D8FD-D190E0C236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986002"/>
              </p:ext>
            </p:extLst>
          </p:nvPr>
        </p:nvGraphicFramePr>
        <p:xfrm>
          <a:off x="279952" y="808667"/>
          <a:ext cx="8570044" cy="3688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1EA677D-98AA-FB80-3214-1675655166E7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105" y="405617"/>
            <a:ext cx="7012800" cy="410400"/>
          </a:xfrm>
        </p:spPr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(2024)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03BC112-4907-6185-5E70-AA82D61601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821492"/>
              </p:ext>
            </p:extLst>
          </p:nvPr>
        </p:nvGraphicFramePr>
        <p:xfrm>
          <a:off x="145145" y="935435"/>
          <a:ext cx="8861175" cy="3578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C5C0313-E7F7-CC7A-FAF8-7D2DBA493784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3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D60758-D6ED-F4AC-C385-14C592D4BDE7}"/>
              </a:ext>
            </a:extLst>
          </p:cNvPr>
          <p:cNvSpPr txBox="1"/>
          <p:nvPr/>
        </p:nvSpPr>
        <p:spPr>
          <a:xfrm>
            <a:off x="3875675" y="479797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3063C2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3063C2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9" name="Picture 8" descr="A graph with a line&#10;&#10;Description automatically generated">
            <a:extLst>
              <a:ext uri="{FF2B5EF4-FFF2-40B4-BE49-F238E27FC236}">
                <a16:creationId xmlns:a16="http://schemas.microsoft.com/office/drawing/2014/main" id="{E662203A-C997-29C5-3C09-6D7397023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244" y="976236"/>
            <a:ext cx="5807912" cy="379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24E91EE-E7DD-41FE-A6EE-405CDD198CCD}"/>
</file>

<file path=customXml/itemProps3.xml><?xml version="1.0" encoding="utf-8"?>
<ds:datastoreItem xmlns:ds="http://schemas.openxmlformats.org/officeDocument/2006/customXml" ds:itemID="{6BA112A2-B49C-4FD8-B94B-CDE115D98FA9}">
  <ds:schemaRefs>
    <ds:schemaRef ds:uri="http://purl.org/dc/dcmitype/"/>
    <ds:schemaRef ds:uri="http://schemas.microsoft.com/office/2006/documentManagement/types"/>
    <ds:schemaRef ds:uri="6d893fd5-62e7-4a18-808f-6929b6092986"/>
    <ds:schemaRef ds:uri="9c78bb9a-e7e5-4333-aeb4-fa52a274adc9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3953</TotalTime>
  <Words>821</Words>
  <Application>Microsoft Office PowerPoint</Application>
  <PresentationFormat>Custom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Otolaryngology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Otolaryngology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615</cp:revision>
  <dcterms:created xsi:type="dcterms:W3CDTF">2022-09-01T21:39:29Z</dcterms:created>
  <dcterms:modified xsi:type="dcterms:W3CDTF">2026-05-01T18:01:22Z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