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7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A2713-3A61-4D5B-A26F-C6706CAD37F6}" v="1" dt="2026-05-01T18:04:51.4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0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modSld">
      <pc:chgData name="Hannah Burgess" userId="a22e7458-e6e0-41a6-894e-e311d127ff86" providerId="ADAL" clId="{11B46E2C-4437-43B4-BC76-B4C277BA6017}" dt="2026-05-01T18:05:07.136" v="41" actId="207"/>
      <pc:docMkLst>
        <pc:docMk/>
      </pc:docMkLst>
      <pc:sldChg chg="modSp mod">
        <pc:chgData name="Hannah Burgess" userId="a22e7458-e6e0-41a6-894e-e311d127ff86" providerId="ADAL" clId="{11B46E2C-4437-43B4-BC76-B4C277BA6017}" dt="2026-05-01T18:05:07.136" v="41" actId="207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8:05:07.136" v="41" actId="207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</c:v>
                </c:pt>
                <c:pt idx="1">
                  <c:v>8</c:v>
                </c:pt>
                <c:pt idx="2">
                  <c:v>9</c:v>
                </c:pt>
                <c:pt idx="3">
                  <c:v>23</c:v>
                </c:pt>
                <c:pt idx="4">
                  <c:v>12</c:v>
                </c:pt>
                <c:pt idx="5">
                  <c:v>10</c:v>
                </c:pt>
                <c:pt idx="6">
                  <c:v>2</c:v>
                </c:pt>
                <c:pt idx="7">
                  <c:v>4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CC-437B-A442-6EED70C614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2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CC-437B-A442-6EED70C61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8</c:v>
                </c:pt>
                <c:pt idx="7">
                  <c:v>13</c:v>
                </c:pt>
                <c:pt idx="8">
                  <c:v>15</c:v>
                </c:pt>
                <c:pt idx="9">
                  <c:v>5</c:v>
                </c:pt>
                <c:pt idx="1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B2-4661-9AA9-D0C6E045B6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3</c:v>
                </c:pt>
                <c:pt idx="8">
                  <c:v>2</c:v>
                </c:pt>
                <c:pt idx="9">
                  <c:v>0</c:v>
                </c:pt>
                <c:pt idx="1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B2-4661-9AA9-D0C6E045B6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ocpath.org/" TargetMode="External"/><Relationship Id="rId2" Type="http://schemas.openxmlformats.org/officeDocument/2006/relationships/hyperlink" Target="https://www.aamc.org/cim/explore-options/specialty-profiles/anatomic-and-clinical-pathology#overview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smc.aocpath.org/about/" TargetMode="External"/><Relationship Id="rId5" Type="http://schemas.openxmlformats.org/officeDocument/2006/relationships/hyperlink" Target="https://www.cap.org/member-resources/resources-for-medical-students" TargetMode="External"/><Relationship Id="rId4" Type="http://schemas.openxmlformats.org/officeDocument/2006/relationships/hyperlink" Target="https://www.cap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bms.org/board/american-board-of-pathology/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200" dirty="0">
                <a:latin typeface="Urbanist ExtraBold"/>
              </a:rPr>
              <a:t>Pathology</a:t>
            </a:r>
            <a:endParaRPr lang="en-US" sz="3200" b="0" dirty="0">
              <a:solidFill>
                <a:srgbClr val="000000"/>
              </a:solidFill>
              <a:latin typeface="Urbanist ExtraBold"/>
            </a:endParaRPr>
          </a:p>
          <a:p>
            <a:pPr algn="ctr"/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200" dirty="0">
                <a:solidFill>
                  <a:srgbClr val="211261"/>
                </a:solidFill>
                <a:latin typeface="Urbanist"/>
              </a:rPr>
              <a:t>Pathology 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600" dirty="0">
                <a:solidFill>
                  <a:srgbClr val="0070C0"/>
                </a:solidFill>
                <a:latin typeface="Urbanist"/>
                <a:ea typeface="Urbanist" panose="020B0A04040200000203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in Medicine Website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70C0"/>
                </a:solidFill>
                <a:latin typeface="Urbanist"/>
                <a:ea typeface="Urbanist" panose="020B0A04040200000203" pitchFamily="34" charset="0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Osteopathic College of Pathologists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70C0"/>
                </a:solidFill>
                <a:latin typeface="Urbanist"/>
                <a:ea typeface="Urbanist" panose="020B0A04040200000203" pitchFamily="34" charset="0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College of American Pathologists</a:t>
            </a:r>
            <a:endParaRPr lang="en-US" sz="1600" dirty="0">
              <a:solidFill>
                <a:srgbClr val="0070C0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70C0"/>
                </a:solidFill>
                <a:latin typeface="Urbanis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Medical Student Resources</a:t>
            </a:r>
            <a:endParaRPr lang="en-US" sz="1600" dirty="0">
              <a:solidFill>
                <a:srgbClr val="0070C0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b="1" dirty="0">
                <a:solidFill>
                  <a:srgbClr val="211261"/>
                </a:solidFill>
                <a:latin typeface="Urbanist"/>
                <a:cs typeface="Arial"/>
              </a:rPr>
              <a:t>Mentorship Opportunities: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/>
              <a:t>American Osteopathic College of Pathologists (</a:t>
            </a:r>
            <a:r>
              <a:rPr lang="en-US" sz="1600" u="sng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AOCP</a:t>
            </a:r>
            <a:r>
              <a:rPr lang="en-US" sz="16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600" dirty="0"/>
              <a:t> </a:t>
            </a:r>
            <a:endParaRPr lang="en-US" sz="1600" dirty="0">
              <a:solidFill>
                <a:srgbClr val="211261"/>
              </a:solidFill>
              <a:latin typeface="Urbanist"/>
              <a:cs typeface="Arial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211261"/>
              </a:solidFill>
              <a:latin typeface="Urbanist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21126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823461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pathologist deals with the causes and nature of disease and contributes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 diagnosis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prognosis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and treatment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through knowledge gained by the laboratory application of the biological, chemical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physical sciences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Pathologists use information gathered from the microscopic examination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tissue specimens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cells and body fluids and from clinical laboratory tests on body fluids and secretions for the diagnosis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exclusion and monitoring of disease.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They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focus on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analysis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bodily fluids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such as blood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urine and cerebrospinal fluid, as well as on laboratory tests, such as blood chemistry, microbiology and molecular diagnostics. </a:t>
            </a: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208768"/>
            <a:ext cx="4587494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r>
              <a:rPr lang="en-US" sz="28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Pathology Overview</a:t>
            </a:r>
            <a:endParaRPr lang="en-US" sz="2800" b="1" dirty="0">
              <a:solidFill>
                <a:srgbClr val="211261"/>
              </a:solidFill>
              <a:cs typeface="Calibri"/>
            </a:endParaRPr>
          </a:p>
          <a:p>
            <a:pPr marL="0" indent="0">
              <a:buNone/>
            </a:pPr>
            <a:endParaRPr lang="en-US" sz="28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906363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Pathologists interpret the results of these tests to diagnose and monitor various diseases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including infections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metabolic disorders, autoimmune conditions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cancer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 They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can also specialize in performing autopsies,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which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involve the postmortem examination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deceased individuals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determine the cause of death and identify any underlying diseases or injuries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</a:p>
          <a:p>
            <a:pPr algn="l"/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31659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r>
              <a:rPr lang="en-US" sz="28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Pathology Cont'd</a:t>
            </a:r>
            <a:endParaRPr lang="en-US" sz="2800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 algn="l">
              <a:buNone/>
            </a:pPr>
            <a:endParaRPr lang="en-US" sz="28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981BAA-C39A-29EB-FAE3-CF7B8E8D9298}"/>
              </a:ext>
            </a:extLst>
          </p:cNvPr>
          <p:cNvSpPr txBox="1"/>
          <p:nvPr/>
        </p:nvSpPr>
        <p:spPr>
          <a:xfrm>
            <a:off x="3804063" y="3810435"/>
            <a:ext cx="484588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>
                <a:latin typeface="Segoe UI"/>
                <a:cs typeface="Segoe UI"/>
              </a:rPr>
              <a:t>Sources</a:t>
            </a:r>
            <a:endParaRPr lang="en-US" sz="800">
              <a:latin typeface="Segoe UI"/>
              <a:cs typeface="Segoe UI"/>
            </a:endParaRPr>
          </a:p>
          <a:p>
            <a:r>
              <a:rPr lang="en-US" sz="800" dirty="0">
                <a:latin typeface="Segoe UI"/>
                <a:cs typeface="Segoe UI"/>
                <a:hlinkClick r:id="rId2"/>
              </a:rPr>
              <a:t>American Board of Medical Specialties </a:t>
            </a:r>
            <a:r>
              <a:rPr lang="en-US" sz="800">
                <a:latin typeface="Segoe UI"/>
                <a:cs typeface="Segoe UI"/>
              </a:rPr>
              <a:t>(Last accessed 2023)</a:t>
            </a:r>
          </a:p>
          <a:p>
            <a:endParaRPr lang="en-US" sz="800" dirty="0"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572094"/>
            <a:ext cx="6480034" cy="883547"/>
          </a:xfrm>
        </p:spPr>
        <p:txBody>
          <a:bodyPr lIns="91440" tIns="45720" rIns="91440" bIns="45720" anchor="ctr"/>
          <a:lstStyle/>
          <a:p>
            <a:pPr algn="ctr"/>
            <a:endParaRPr lang="en-US" sz="2400" dirty="0">
              <a:latin typeface="Urbanist"/>
            </a:endParaRPr>
          </a:p>
          <a:p>
            <a:pPr algn="ctr"/>
            <a:r>
              <a:rPr lang="en-US" sz="2400" dirty="0">
                <a:latin typeface="Urbanist"/>
              </a:rPr>
              <a:t>Pathology Subspecialties</a:t>
            </a:r>
            <a:endParaRPr lang="en-US" dirty="0"/>
          </a:p>
          <a:p>
            <a:pPr algn="ctr"/>
            <a:endParaRPr lang="en-US" sz="120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Blood Banking/Transfusion Medicine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Chemical Pathology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Clinical Informatics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Cytopathology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Forensic Pathology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Hematopathology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Medical Microbiology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Neuropathology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Pediatric Pathology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400" b="0" dirty="0">
                <a:latin typeface="Urbanist"/>
                <a:cs typeface="Arial"/>
              </a:rPr>
              <a:t>Selective Pathology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algn="ctr"/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endParaRPr lang="en-US" sz="12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151958" y="4326300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</a:rPr>
              <a:t>Pathology Data</a:t>
            </a:r>
            <a:r>
              <a:rPr lang="en-US" sz="2400" i="0" u="none" strike="noStrike" dirty="0">
                <a:solidFill>
                  <a:srgbClr val="211261"/>
                </a:solidFill>
                <a:effectLst/>
                <a:latin typeface="Urbanist"/>
              </a:rPr>
              <a:t> Overview</a:t>
            </a:r>
            <a:r>
              <a:rPr lang="en-US" sz="2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24526A-3ECA-3EFD-FF25-B9A7C06F62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420351"/>
              </p:ext>
            </p:extLst>
          </p:nvPr>
        </p:nvGraphicFramePr>
        <p:xfrm>
          <a:off x="335664" y="1089187"/>
          <a:ext cx="5828807" cy="31424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75146">
                  <a:extLst>
                    <a:ext uri="{9D8B030D-6E8A-4147-A177-3AD203B41FA5}">
                      <a16:colId xmlns:a16="http://schemas.microsoft.com/office/drawing/2014/main" val="234534852"/>
                    </a:ext>
                  </a:extLst>
                </a:gridCol>
                <a:gridCol w="953661">
                  <a:extLst>
                    <a:ext uri="{9D8B030D-6E8A-4147-A177-3AD203B41FA5}">
                      <a16:colId xmlns:a16="http://schemas.microsoft.com/office/drawing/2014/main" val="192702484"/>
                    </a:ext>
                  </a:extLst>
                </a:gridCol>
              </a:tblGrid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1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141</a:t>
                      </a:r>
                    </a:p>
                  </a:txBody>
                  <a:tcPr marL="33157" marR="33157" marT="16574" marB="1657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685230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2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88%</a:t>
                      </a:r>
                    </a:p>
                  </a:txBody>
                  <a:tcPr marL="33157" marR="33157" marT="16574" marB="1657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9341320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4 Years</a:t>
                      </a:r>
                    </a:p>
                  </a:txBody>
                  <a:tcPr marL="33157" marR="33157" marT="16574" marB="1657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917941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marL="33157" marR="33157" marT="16574" marB="1657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946930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547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241600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245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2047316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4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2646156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2.1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715631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6.3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8562383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2.4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7655413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3.5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573425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47.1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4566787"/>
                  </a:ext>
                </a:extLst>
              </a:tr>
              <a:tr h="14098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$308,000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179693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072EF05-D167-4B90-9C8F-ABB7C4E5C27F}"/>
              </a:ext>
            </a:extLst>
          </p:cNvPr>
          <p:cNvSpPr txBox="1"/>
          <p:nvPr/>
        </p:nvSpPr>
        <p:spPr>
          <a:xfrm>
            <a:off x="6312365" y="108918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5" y="1011735"/>
            <a:ext cx="3978759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(96%)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Perceived commitment to specialty (92%)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(92%)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(84%)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Diversity characteristics (80%)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USMLE (80%)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COMLEX (76%)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(72%)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COMLEX Level 2 CE score (72%)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4251535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COMLEX Level 1 pass (72%)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Geographic preferences (72%)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prior knowledge of the applicant (68%)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Leadership qualities (68%)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(68%)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Class ranking/quartile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Demonstrated involvement and interest in research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Receipt of program preference signal (60%)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Grades in clerkship in desired specialty (60%)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special honors in clinical clerkships (60%)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honors in clerkship in desired specialty (60%)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Audition elective/rotation at the program (60%) 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390353E-556B-76B9-5745-448FD3786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7689998"/>
              </p:ext>
            </p:extLst>
          </p:nvPr>
        </p:nvGraphicFramePr>
        <p:xfrm>
          <a:off x="190854" y="743972"/>
          <a:ext cx="8772113" cy="385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F3DCFA1-4012-9540-EE2E-C2F81061E553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(2024)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D5D924D-EF20-9F0B-AF89-D2C15E739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2098113"/>
              </p:ext>
            </p:extLst>
          </p:nvPr>
        </p:nvGraphicFramePr>
        <p:xfrm>
          <a:off x="369634" y="974902"/>
          <a:ext cx="8390399" cy="363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92C7528-1C27-55FD-F222-E6ECD12712A0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7FB505-959F-06BA-6EC5-4DB6C23AAC1D}"/>
              </a:ext>
            </a:extLst>
          </p:cNvPr>
          <p:cNvSpPr txBox="1"/>
          <p:nvPr/>
        </p:nvSpPr>
        <p:spPr>
          <a:xfrm>
            <a:off x="4068763" y="4793210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a line&#10;&#10;Description automatically generated">
            <a:extLst>
              <a:ext uri="{FF2B5EF4-FFF2-40B4-BE49-F238E27FC236}">
                <a16:creationId xmlns:a16="http://schemas.microsoft.com/office/drawing/2014/main" id="{53850E63-F50B-63BC-2FFB-0562F6F56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020" y="1011735"/>
            <a:ext cx="5653486" cy="363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4B88B5-FA68-4523-A008-87BC633745A9}"/>
</file>

<file path=customXml/itemProps2.xml><?xml version="1.0" encoding="utf-8"?>
<ds:datastoreItem xmlns:ds="http://schemas.openxmlformats.org/officeDocument/2006/customXml" ds:itemID="{6BA112A2-B49C-4FD8-B94B-CDE115D98FA9}">
  <ds:schemaRefs>
    <ds:schemaRef ds:uri="6d893fd5-62e7-4a18-808f-6929b6092986"/>
    <ds:schemaRef ds:uri="9c78bb9a-e7e5-4333-aeb4-fa52a274adc9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3956</TotalTime>
  <Words>682</Words>
  <Application>Microsoft Office PowerPoint</Application>
  <PresentationFormat>Custom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Arial</vt:lpstr>
      <vt:lpstr>Arial,Sans-Serif</vt:lpstr>
      <vt:lpstr>Avenir Book</vt:lpstr>
      <vt:lpstr>Calibri</vt:lpstr>
      <vt:lpstr>Segoe UI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Pathology 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Pathology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659</cp:revision>
  <dcterms:created xsi:type="dcterms:W3CDTF">2022-09-01T21:39:29Z</dcterms:created>
  <dcterms:modified xsi:type="dcterms:W3CDTF">2026-05-01T18:05:07Z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