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7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79B856-B7A8-4A3E-9A37-D1445C1F6A64}" v="1" dt="2026-05-01T18:32:22.5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25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85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modSld">
      <pc:chgData name="Hannah Burgess" userId="a22e7458-e6e0-41a6-894e-e311d127ff86" providerId="ADAL" clId="{11B46E2C-4437-43B4-BC76-B4C277BA6017}" dt="2026-05-01T18:32:48.957" v="42" actId="255"/>
      <pc:docMkLst>
        <pc:docMk/>
      </pc:docMkLst>
      <pc:sldChg chg="modSp mod">
        <pc:chgData name="Hannah Burgess" userId="a22e7458-e6e0-41a6-894e-e311d127ff86" providerId="ADAL" clId="{11B46E2C-4437-43B4-BC76-B4C277BA6017}" dt="2026-05-01T18:32:48.957" v="42" actId="255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8:32:48.957" v="42" actId="255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</c:v>
                </c:pt>
                <c:pt idx="1">
                  <c:v>62</c:v>
                </c:pt>
                <c:pt idx="2">
                  <c:v>108</c:v>
                </c:pt>
                <c:pt idx="3">
                  <c:v>109</c:v>
                </c:pt>
                <c:pt idx="4">
                  <c:v>77</c:v>
                </c:pt>
                <c:pt idx="5">
                  <c:v>42</c:v>
                </c:pt>
                <c:pt idx="6">
                  <c:v>24</c:v>
                </c:pt>
                <c:pt idx="7">
                  <c:v>14</c:v>
                </c:pt>
                <c:pt idx="8">
                  <c:v>4</c:v>
                </c:pt>
                <c:pt idx="9">
                  <c:v>0</c:v>
                </c:pt>
                <c:pt idx="1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78-447C-99AE-1133859B89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78-447C-99AE-1133859B8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13</c:v>
                </c:pt>
                <c:pt idx="5">
                  <c:v>32</c:v>
                </c:pt>
                <c:pt idx="6">
                  <c:v>51</c:v>
                </c:pt>
                <c:pt idx="7">
                  <c:v>55</c:v>
                </c:pt>
                <c:pt idx="8">
                  <c:v>45</c:v>
                </c:pt>
                <c:pt idx="9">
                  <c:v>14</c:v>
                </c:pt>
                <c:pt idx="10">
                  <c:v>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15-48FB-858A-F5B1B4D015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15-48FB-858A-F5B1B4D015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opeds.org/" TargetMode="External"/><Relationship Id="rId7" Type="http://schemas.openxmlformats.org/officeDocument/2006/relationships/hyperlink" Target="https://aapmentorship.chronus.com/" TargetMode="External"/><Relationship Id="rId2" Type="http://schemas.openxmlformats.org/officeDocument/2006/relationships/hyperlink" Target="https://www.aamc.org/cim/explore-options/specialty-profiles/pediatrics#overview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copeds.org/mentorship-collaborative-links/" TargetMode="External"/><Relationship Id="rId5" Type="http://schemas.openxmlformats.org/officeDocument/2006/relationships/hyperlink" Target="https://www.aap.org/en/career-resources/medical-students/" TargetMode="External"/><Relationship Id="rId4" Type="http://schemas.openxmlformats.org/officeDocument/2006/relationships/hyperlink" Target="https://www.aap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200" dirty="0">
                <a:latin typeface="Urbanist ExtraBold"/>
              </a:rPr>
              <a:t>Pediatrics</a:t>
            </a:r>
            <a:endParaRPr lang="en-US" dirty="0"/>
          </a:p>
          <a:p>
            <a:pPr algn="ctr"/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200" dirty="0">
                <a:solidFill>
                  <a:srgbClr val="211261"/>
                </a:solidFill>
                <a:latin typeface="Urbanist"/>
              </a:rPr>
              <a:t>Pediatrics Resources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2"/>
              </a:rPr>
              <a:t>Careers in Medicine Website</a:t>
            </a:r>
            <a:endParaRPr lang="en-US" sz="18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  <a:hlinkClick r:id="" action="ppaction://noaction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8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3"/>
              </a:rPr>
              <a:t>American College of Osteopathic Pediatricians</a:t>
            </a:r>
            <a:endParaRPr lang="en-US" sz="18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8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4"/>
              </a:rPr>
              <a:t>American Academy of Pediatrics</a:t>
            </a:r>
            <a:endParaRPr lang="en-US" sz="1800" dirty="0">
              <a:solidFill>
                <a:srgbClr val="000000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800" dirty="0">
                <a:solidFill>
                  <a:srgbClr val="000000"/>
                </a:solidFill>
                <a:latin typeface="Urbanist"/>
                <a:cs typeface="Arial"/>
                <a:hlinkClick r:id="rId5"/>
              </a:rPr>
              <a:t>Medical Student Resources</a:t>
            </a:r>
            <a:endParaRPr lang="en-US" sz="1800" dirty="0">
              <a:solidFill>
                <a:srgbClr val="000000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800" b="1" dirty="0">
                <a:latin typeface="Urbanist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Mentorship</a:t>
            </a:r>
            <a:r>
              <a:rPr lang="en-US" sz="1800" b="1" dirty="0">
                <a:solidFill>
                  <a:srgbClr val="0563C1"/>
                </a:solidFill>
                <a:latin typeface="Urbanist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b="1" dirty="0">
                <a:latin typeface="Urbanist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Opportunities:</a:t>
            </a:r>
          </a:p>
          <a:p>
            <a:pPr lvl="1" fontAlgn="base"/>
            <a:r>
              <a:rPr lang="en-US" sz="1600" dirty="0"/>
              <a:t>American College of Osteopathic Pediatricians (</a:t>
            </a:r>
            <a:r>
              <a:rPr lang="en-US" sz="1600" u="sng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ACOP</a:t>
            </a:r>
            <a:r>
              <a:rPr lang="en-US" sz="16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600" dirty="0"/>
              <a:t> </a:t>
            </a:r>
          </a:p>
          <a:p>
            <a:pPr lvl="1" fontAlgn="base"/>
            <a:r>
              <a:rPr lang="en-US" sz="1600" dirty="0"/>
              <a:t>American Academy of Pediatrics (</a:t>
            </a:r>
            <a:r>
              <a:rPr lang="en-US" sz="1600" u="sng" dirty="0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AAP</a:t>
            </a:r>
            <a:r>
              <a:rPr lang="en-US" sz="160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600" dirty="0"/>
              <a:t>  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800" dirty="0">
              <a:solidFill>
                <a:srgbClr val="000000"/>
              </a:solidFill>
              <a:latin typeface="Urbanist"/>
              <a:cs typeface="Arial"/>
              <a:hlinkClick r:id="" action="ppaction://noaction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800" dirty="0">
              <a:solidFill>
                <a:srgbClr val="21126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823461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career in pediatrics starts with one question: </a:t>
            </a:r>
            <a:r>
              <a:rPr lang="en-US" sz="1600" b="0" i="1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Do you like working with children?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Working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with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children is both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joy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challenge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pediatrics as a medical specialty. For those who enjoy working with children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attraction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the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specialty is immediately obvious.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However, challenges such as working with a population that cannot always adequately describe their symptoms require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development of a new set of skills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for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those who choose this specialty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Primary care pediatricians have a unique opportunity to help their patients overcome not only medical issues but also issues affecting their mental and emotional health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as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they develop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grow. </a:t>
            </a:r>
          </a:p>
          <a:p>
            <a:pPr algn="l">
              <a:spcBef>
                <a:spcPts val="850"/>
              </a:spcBef>
            </a:pPr>
            <a:endParaRPr lang="en-US" sz="1600">
              <a:latin typeface="Urbanist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208768"/>
            <a:ext cx="4587494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r>
              <a:rPr lang="en-US" sz="28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Pediatrics Overview</a:t>
            </a:r>
            <a:endParaRPr lang="en-US" sz="2800" b="1" dirty="0">
              <a:solidFill>
                <a:srgbClr val="211261"/>
              </a:solidFill>
              <a:cs typeface="Calibri"/>
            </a:endParaRPr>
          </a:p>
          <a:p>
            <a:pPr marL="0" indent="0">
              <a:buNone/>
            </a:pPr>
            <a:endParaRPr lang="en-US" sz="28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906363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Pediatricians must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also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have good general people skills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as they will be regularly dealing with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parents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their patients, who are often considered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"second patient" in pediatric visits.</a:t>
            </a:r>
            <a:endParaRPr lang="en-US"/>
          </a:p>
          <a:p>
            <a:pPr algn="l"/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31659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r>
              <a:rPr lang="en-US" sz="28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Pediatrics Cont'd</a:t>
            </a:r>
            <a:endParaRPr lang="en-US" sz="2800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 algn="l">
              <a:buNone/>
            </a:pPr>
            <a:endParaRPr lang="en-US" sz="28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981BAA-C39A-29EB-FAE3-CF7B8E8D9298}"/>
              </a:ext>
            </a:extLst>
          </p:cNvPr>
          <p:cNvSpPr txBox="1"/>
          <p:nvPr/>
        </p:nvSpPr>
        <p:spPr>
          <a:xfrm>
            <a:off x="3804063" y="3810435"/>
            <a:ext cx="484588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dirty="0">
                <a:latin typeface="Urbanist"/>
                <a:cs typeface="Segoe UI"/>
              </a:rPr>
              <a:t>Sources</a:t>
            </a:r>
            <a:endParaRPr lang="en-US" sz="800" dirty="0">
              <a:latin typeface="Urbanist"/>
              <a:cs typeface="Segoe UI"/>
            </a:endParaRPr>
          </a:p>
          <a:p>
            <a:r>
              <a:rPr lang="en-US" sz="800" dirty="0">
                <a:latin typeface="Urbanist"/>
                <a:cs typeface="Segoe UI"/>
              </a:rPr>
              <a:t>Miller, A. J. (2019). Pediatrics. In B. S. Freeman (Ed.), </a:t>
            </a:r>
            <a:r>
              <a:rPr lang="en-US" sz="800" i="1" dirty="0">
                <a:latin typeface="Urbanist"/>
                <a:cs typeface="Segoe UI"/>
              </a:rPr>
              <a:t>The ultimate guide to choosing a medical specialty</a:t>
            </a:r>
            <a:r>
              <a:rPr lang="en-US" sz="800" dirty="0">
                <a:latin typeface="Urbanist"/>
                <a:cs typeface="Segoe UI"/>
              </a:rPr>
              <a:t> (4 ed., pp. 383-399). New York: McGraw Hill.</a:t>
            </a:r>
          </a:p>
          <a:p>
            <a:endParaRPr lang="en-US" sz="800" b="1" dirty="0">
              <a:latin typeface="Urbanist"/>
              <a:cs typeface="Segoe UI"/>
            </a:endParaRPr>
          </a:p>
          <a:p>
            <a:endParaRPr lang="en-US" sz="800" dirty="0"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92897" y="3159251"/>
            <a:ext cx="3677336" cy="883547"/>
          </a:xfrm>
        </p:spPr>
        <p:txBody>
          <a:bodyPr lIns="91440" tIns="45720" rIns="91440" bIns="45720" anchor="ctr"/>
          <a:lstStyle/>
          <a:p>
            <a:pPr algn="ctr">
              <a:lnSpc>
                <a:spcPct val="100000"/>
              </a:lnSpc>
            </a:pPr>
            <a:endParaRPr lang="en-US" sz="1600" dirty="0">
              <a:latin typeface="Urbanist"/>
            </a:endParaRP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Adolescent Medicine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Child Abuse Pediatrics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Clinical Informatics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Developmental-Behavioral Pediatrics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Neonatal-Perinatal Medicine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Pediatric Cardiology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Pediatric Critical Care Medicine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Pediatric Emergency Medicine</a:t>
            </a: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Pediatric Endocrinology</a:t>
            </a:r>
            <a:endParaRPr lang="en-US" sz="1600" dirty="0">
              <a:latin typeface="Urbanist"/>
            </a:endParaRP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 algn="ctr">
              <a:lnSpc>
                <a:spcPct val="100000"/>
              </a:lnSpc>
            </a:pP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850"/>
              </a:spcBef>
              <a:buFont typeface="Arial"/>
              <a:buChar char="•"/>
            </a:pPr>
            <a:endParaRPr lang="en-US" sz="1600" b="0" dirty="0">
              <a:latin typeface="Urbanist"/>
              <a:cs typeface="Arial"/>
            </a:endParaRPr>
          </a:p>
          <a:p>
            <a:pPr>
              <a:lnSpc>
                <a:spcPct val="100000"/>
              </a:lnSpc>
            </a:pPr>
            <a:endParaRPr lang="en-US" sz="16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151958" y="4326300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5C7D9F-E743-D575-8537-3646D6CFC1C8}"/>
              </a:ext>
            </a:extLst>
          </p:cNvPr>
          <p:cNvSpPr txBox="1"/>
          <p:nvPr/>
        </p:nvSpPr>
        <p:spPr>
          <a:xfrm>
            <a:off x="5164619" y="371093"/>
            <a:ext cx="3377330" cy="44861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850"/>
              </a:spcBef>
            </a:pPr>
            <a:endParaRPr lang="en-US" sz="1600" dirty="0">
              <a:solidFill>
                <a:schemeClr val="bg1"/>
              </a:solidFill>
              <a:latin typeface="Urbanist"/>
              <a:cs typeface="Segoe UI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Gastroenterology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Hematology/Oncology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Infectious Diseases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Nephrology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Pulmonology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Rheumatology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Sports Medicine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Transplant Hepatology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Urbanist"/>
                <a:cs typeface="Segoe UI"/>
              </a:rPr>
              <a:t>Pediatric Hospital Medicine</a:t>
            </a:r>
            <a:endParaRPr lang="en-US" sz="1600">
              <a:solidFill>
                <a:schemeClr val="bg1"/>
              </a:solidFill>
              <a:latin typeface="Urbanist"/>
            </a:endParaRPr>
          </a:p>
          <a:p>
            <a:pPr algn="ctr"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  <a:latin typeface="Urbanist"/>
              <a:cs typeface="Segoe UI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en-US" sz="1600" dirty="0">
              <a:solidFill>
                <a:schemeClr val="bg1"/>
              </a:solidFill>
              <a:latin typeface="Urbanist"/>
              <a:ea typeface="Calibri" panose="020F0502020204030204"/>
              <a:cs typeface="Segoe U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5C5C8E-3531-9AD0-24A3-73DED185281B}"/>
              </a:ext>
            </a:extLst>
          </p:cNvPr>
          <p:cNvSpPr txBox="1"/>
          <p:nvPr/>
        </p:nvSpPr>
        <p:spPr>
          <a:xfrm>
            <a:off x="3223683" y="316294"/>
            <a:ext cx="410540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latin typeface="Urbanist"/>
              </a:rPr>
              <a:t>Pediatrics Subspecialties</a:t>
            </a:r>
            <a:r>
              <a:rPr lang="en-US" sz="2000" dirty="0">
                <a:latin typeface="Urbanist"/>
              </a:rPr>
              <a:t>​</a:t>
            </a:r>
            <a:endParaRPr lang="en-US" sz="2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</a:rPr>
              <a:t>Pediatrics Data</a:t>
            </a:r>
            <a:r>
              <a:rPr lang="en-US" sz="2400" i="0" u="none" strike="noStrike" dirty="0">
                <a:solidFill>
                  <a:srgbClr val="211261"/>
                </a:solidFill>
                <a:effectLst/>
                <a:latin typeface="Urbanist"/>
              </a:rPr>
              <a:t> Overview</a:t>
            </a:r>
            <a:r>
              <a:rPr lang="en-US" sz="2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756F66-0F8C-C2D8-CEBA-B108177B86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002828"/>
              </p:ext>
            </p:extLst>
          </p:nvPr>
        </p:nvGraphicFramePr>
        <p:xfrm>
          <a:off x="431036" y="1010000"/>
          <a:ext cx="5788381" cy="359854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45173">
                  <a:extLst>
                    <a:ext uri="{9D8B030D-6E8A-4147-A177-3AD203B41FA5}">
                      <a16:colId xmlns:a16="http://schemas.microsoft.com/office/drawing/2014/main" val="817353681"/>
                    </a:ext>
                  </a:extLst>
                </a:gridCol>
                <a:gridCol w="943208">
                  <a:extLst>
                    <a:ext uri="{9D8B030D-6E8A-4147-A177-3AD203B41FA5}">
                      <a16:colId xmlns:a16="http://schemas.microsoft.com/office/drawing/2014/main" val="2805125986"/>
                    </a:ext>
                  </a:extLst>
                </a:gridCol>
              </a:tblGrid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216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955771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87%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6624995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3 Years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532079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0152851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534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47602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241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7154596"/>
                  </a:ext>
                </a:extLst>
              </a:tr>
              <a:tr h="26838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495150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1.8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430003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3.6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447366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2.1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8673908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5.3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735523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47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230066"/>
                  </a:ext>
                </a:extLst>
              </a:tr>
              <a:tr h="279339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$221,000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80345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2323661-AC88-98D8-C2EA-2B73E632C807}"/>
              </a:ext>
            </a:extLst>
          </p:cNvPr>
          <p:cNvSpPr txBox="1"/>
          <p:nvPr/>
        </p:nvSpPr>
        <p:spPr>
          <a:xfrm>
            <a:off x="6511182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5" y="1011735"/>
            <a:ext cx="3978759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SMLE Step 1 pass (94%)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(90%)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Diversity characteristics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COMLEX Level 1 pass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USMLE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COMLEX (75%)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Receipt of program preference signal (73%)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(73%)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Leadership qualities (69%)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(67%)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3923799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Class ranking/quartile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Geographic preferences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Letters of recommendation in the specialty (63%)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Audition elective/rotation at the program (63%)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Volunteer/extracurricular experiences (60%)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Statement (60%)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COMLEX Level 2 CE score (56%)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Grades in required clerkships (54%)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Consistency of grades (52%) 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BC7A164-420A-0804-E653-16017CD53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1665600"/>
              </p:ext>
            </p:extLst>
          </p:nvPr>
        </p:nvGraphicFramePr>
        <p:xfrm>
          <a:off x="54726" y="720526"/>
          <a:ext cx="9039353" cy="388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0DBB29C-5D46-3989-78E7-246FB21CCB78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(2024)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C2F92B7-7AB5-45F9-D7EF-84A8DCE597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4292895"/>
              </p:ext>
            </p:extLst>
          </p:nvPr>
        </p:nvGraphicFramePr>
        <p:xfrm>
          <a:off x="67759" y="813865"/>
          <a:ext cx="9012985" cy="3790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95E6D1D-EC53-D208-046C-9D4E59782F73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4185D6-0EB1-3BFA-77CF-2247FA3B405F}"/>
              </a:ext>
            </a:extLst>
          </p:cNvPr>
          <p:cNvSpPr txBox="1"/>
          <p:nvPr/>
        </p:nvSpPr>
        <p:spPr>
          <a:xfrm>
            <a:off x="4152815" y="4797977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8" name="Picture 7" descr="A graph with lines and numbers&#10;&#10;Description automatically generated">
            <a:extLst>
              <a:ext uri="{FF2B5EF4-FFF2-40B4-BE49-F238E27FC236}">
                <a16:creationId xmlns:a16="http://schemas.microsoft.com/office/drawing/2014/main" id="{0D7315C4-1D09-24B6-158D-626D82D7F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028" y="1011735"/>
            <a:ext cx="5671574" cy="364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A112A2-B49C-4FD8-B94B-CDE115D98FA9}">
  <ds:schemaRefs>
    <ds:schemaRef ds:uri="http://purl.org/dc/terms/"/>
    <ds:schemaRef ds:uri="http://purl.org/dc/dcmitype/"/>
    <ds:schemaRef ds:uri="9c78bb9a-e7e5-4333-aeb4-fa52a274ad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d893fd5-62e7-4a18-808f-6929b6092986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187CBF-CC58-46DB-AFDB-AF2556888CA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3951</TotalTime>
  <Words>699</Words>
  <Application>Microsoft Office PowerPoint</Application>
  <PresentationFormat>Custom</PresentationFormat>
  <Paragraphs>114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Arial,Sans-Serif</vt:lpstr>
      <vt:lpstr>Avenir Book</vt:lpstr>
      <vt:lpstr>Calibri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Pediatrics 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Pediatrics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742</cp:revision>
  <dcterms:created xsi:type="dcterms:W3CDTF">2022-09-01T21:39:29Z</dcterms:created>
  <dcterms:modified xsi:type="dcterms:W3CDTF">2026-05-01T18:32:55Z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