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9"/>
  </p:notesMasterIdLst>
  <p:handoutMasterIdLst>
    <p:handoutMasterId r:id="rId20"/>
  </p:handoutMasterIdLst>
  <p:sldIdLst>
    <p:sldId id="323" r:id="rId9"/>
    <p:sldId id="338" r:id="rId10"/>
    <p:sldId id="357" r:id="rId11"/>
    <p:sldId id="324" r:id="rId12"/>
    <p:sldId id="328" r:id="rId13"/>
    <p:sldId id="353" r:id="rId14"/>
    <p:sldId id="352" r:id="rId15"/>
    <p:sldId id="355" r:id="rId16"/>
    <p:sldId id="356" r:id="rId17"/>
    <p:sldId id="351" r:id="rId18"/>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BB309F-8CAD-4337-BEAC-31110F5EFE98}" v="2" dt="2026-05-01T18:07:46.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0"/>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modSld">
      <pc:chgData name="Hannah Burgess" userId="a22e7458-e6e0-41a6-894e-e311d127ff86" providerId="ADAL" clId="{11B46E2C-4437-43B4-BC76-B4C277BA6017}" dt="2026-05-01T18:07:53.290" v="121" actId="113"/>
      <pc:docMkLst>
        <pc:docMk/>
      </pc:docMkLst>
      <pc:sldChg chg="modSp mod">
        <pc:chgData name="Hannah Burgess" userId="a22e7458-e6e0-41a6-894e-e311d127ff86" providerId="ADAL" clId="{11B46E2C-4437-43B4-BC76-B4C277BA6017}" dt="2026-05-01T18:07:53.290" v="121" actId="113"/>
        <pc:sldMkLst>
          <pc:docMk/>
          <pc:sldMk cId="140364483" sldId="351"/>
        </pc:sldMkLst>
        <pc:spChg chg="mod">
          <ac:chgData name="Hannah Burgess" userId="a22e7458-e6e0-41a6-894e-e311d127ff86" providerId="ADAL" clId="{11B46E2C-4437-43B4-BC76-B4C277BA6017}" dt="2026-05-01T18:07:53.290" v="121" actId="113"/>
          <ac:spMkLst>
            <pc:docMk/>
            <pc:sldMk cId="140364483" sldId="351"/>
            <ac:spMk id="5" creationId="{9C202FD5-8AC3-FF14-7155-4B8D95E7E1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0</c:v>
                </c:pt>
                <c:pt idx="1">
                  <c:v>21</c:v>
                </c:pt>
                <c:pt idx="2">
                  <c:v>24</c:v>
                </c:pt>
                <c:pt idx="3">
                  <c:v>41</c:v>
                </c:pt>
                <c:pt idx="4">
                  <c:v>31</c:v>
                </c:pt>
                <c:pt idx="5">
                  <c:v>21</c:v>
                </c:pt>
                <c:pt idx="6">
                  <c:v>12</c:v>
                </c:pt>
                <c:pt idx="7">
                  <c:v>3</c:v>
                </c:pt>
                <c:pt idx="8">
                  <c:v>3</c:v>
                </c:pt>
                <c:pt idx="9">
                  <c:v>0</c:v>
                </c:pt>
                <c:pt idx="10">
                  <c:v>3</c:v>
                </c:pt>
              </c:numCache>
            </c:numRef>
          </c:val>
          <c:extLst>
            <c:ext xmlns:c16="http://schemas.microsoft.com/office/drawing/2014/chart" uri="{C3380CC4-5D6E-409C-BE32-E72D297353CC}">
              <c16:uniqueId val="{00000000-A990-473D-BF18-D66B02D9821C}"/>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3</c:v>
                </c:pt>
                <c:pt idx="1">
                  <c:v>14</c:v>
                </c:pt>
                <c:pt idx="2">
                  <c:v>13</c:v>
                </c:pt>
                <c:pt idx="3">
                  <c:v>15</c:v>
                </c:pt>
                <c:pt idx="4">
                  <c:v>3</c:v>
                </c:pt>
                <c:pt idx="5">
                  <c:v>0</c:v>
                </c:pt>
                <c:pt idx="6">
                  <c:v>3</c:v>
                </c:pt>
                <c:pt idx="7">
                  <c:v>0</c:v>
                </c:pt>
                <c:pt idx="8">
                  <c:v>0</c:v>
                </c:pt>
                <c:pt idx="9">
                  <c:v>0</c:v>
                </c:pt>
                <c:pt idx="10">
                  <c:v>1</c:v>
                </c:pt>
              </c:numCache>
            </c:numRef>
          </c:val>
          <c:extLst>
            <c:ext xmlns:c16="http://schemas.microsoft.com/office/drawing/2014/chart" uri="{C3380CC4-5D6E-409C-BE32-E72D297353CC}">
              <c16:uniqueId val="{00000001-A990-473D-BF18-D66B02D9821C}"/>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801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0</c:v>
                </c:pt>
                <c:pt idx="2">
                  <c:v>1</c:v>
                </c:pt>
                <c:pt idx="3">
                  <c:v>2</c:v>
                </c:pt>
                <c:pt idx="4">
                  <c:v>4</c:v>
                </c:pt>
                <c:pt idx="5">
                  <c:v>13</c:v>
                </c:pt>
                <c:pt idx="6">
                  <c:v>27</c:v>
                </c:pt>
                <c:pt idx="7">
                  <c:v>39</c:v>
                </c:pt>
                <c:pt idx="8">
                  <c:v>21</c:v>
                </c:pt>
                <c:pt idx="9">
                  <c:v>1</c:v>
                </c:pt>
                <c:pt idx="10">
                  <c:v>51</c:v>
                </c:pt>
              </c:numCache>
            </c:numRef>
          </c:val>
          <c:extLst>
            <c:ext xmlns:c16="http://schemas.microsoft.com/office/drawing/2014/chart" uri="{C3380CC4-5D6E-409C-BE32-E72D297353CC}">
              <c16:uniqueId val="{00000000-6396-4A58-BA51-51E97C98B384}"/>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1</c:v>
                </c:pt>
                <c:pt idx="3">
                  <c:v>0</c:v>
                </c:pt>
                <c:pt idx="4">
                  <c:v>1</c:v>
                </c:pt>
                <c:pt idx="5">
                  <c:v>7</c:v>
                </c:pt>
                <c:pt idx="6">
                  <c:v>9</c:v>
                </c:pt>
                <c:pt idx="7">
                  <c:v>2</c:v>
                </c:pt>
                <c:pt idx="8">
                  <c:v>0</c:v>
                </c:pt>
                <c:pt idx="9">
                  <c:v>1</c:v>
                </c:pt>
                <c:pt idx="10">
                  <c:v>31</c:v>
                </c:pt>
              </c:numCache>
            </c:numRef>
          </c:val>
          <c:extLst>
            <c:ext xmlns:c16="http://schemas.microsoft.com/office/drawing/2014/chart" uri="{C3380CC4-5D6E-409C-BE32-E72D297353CC}">
              <c16:uniqueId val="{00000001-6396-4A58-BA51-51E97C98B384}"/>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19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ocpmr.org/" TargetMode="External"/><Relationship Id="rId7" Type="http://schemas.openxmlformats.org/officeDocument/2006/relationships/hyperlink" Target="https://www.physiatry.org/page/StudentMentorship" TargetMode="External"/><Relationship Id="rId2" Type="http://schemas.openxmlformats.org/officeDocument/2006/relationships/hyperlink" Target="https://www.aamc.org/cim/explore-options/specialty-profiles/physical-medicine-and-rehabilitation#overview" TargetMode="External"/><Relationship Id="rId1" Type="http://schemas.openxmlformats.org/officeDocument/2006/relationships/slideLayout" Target="../slideLayouts/slideLayout6.xml"/><Relationship Id="rId6" Type="http://schemas.openxmlformats.org/officeDocument/2006/relationships/hyperlink" Target="https://aocpmr.memberclicks.net/student-mentorship-program" TargetMode="External"/><Relationship Id="rId5" Type="http://schemas.openxmlformats.org/officeDocument/2006/relationships/hyperlink" Target="https://www.aapmr.org/career-support/medical-student-resources" TargetMode="External"/><Relationship Id="rId4" Type="http://schemas.openxmlformats.org/officeDocument/2006/relationships/hyperlink" Target="https://www.aapmr.org/hom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hyperlink" Target="https://apps.acgme-i.org/ads/Publ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p:txBody>
          <a:bodyPr lIns="91440" tIns="45720" rIns="91440" bIns="45720" anchor="t"/>
          <a:lstStyle/>
          <a:p>
            <a:pPr algn="ctr"/>
            <a:r>
              <a:rPr lang="en-US" sz="3300" dirty="0">
                <a:latin typeface="Urbanist ExtraBold"/>
              </a:rPr>
              <a:t>Physical Medicine &amp; Rehabilitation</a:t>
            </a:r>
            <a:endParaRPr lang="en-US" sz="3300" b="0" dirty="0">
              <a:solidFill>
                <a:srgbClr val="000000"/>
              </a:solidFill>
              <a:latin typeface="Urbanist ExtraBold"/>
            </a:endParaRPr>
          </a:p>
          <a:p>
            <a:pPr algn="ctr"/>
            <a:endParaRPr lang="en-US" sz="3200" dirty="0"/>
          </a:p>
          <a:p>
            <a:pPr algn="ctr"/>
            <a:endParaRPr lang="en-US" sz="3200" b="0" dirty="0"/>
          </a:p>
        </p:txBody>
      </p:sp>
    </p:spTree>
    <p:extLst>
      <p:ext uri="{BB962C8B-B14F-4D97-AF65-F5344CB8AC3E}">
        <p14:creationId xmlns:p14="http://schemas.microsoft.com/office/powerpoint/2010/main" val="3622775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10</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vert="horz" lIns="91440" tIns="45720" rIns="91440" bIns="45720" rtlCol="0" anchor="t">
            <a:noAutofit/>
          </a:bodyPr>
          <a:lstStyle/>
          <a:p>
            <a:r>
              <a:rPr lang="en-US" sz="3200" dirty="0">
                <a:solidFill>
                  <a:srgbClr val="211261"/>
                </a:solidFill>
                <a:latin typeface="Urbanist"/>
              </a:rPr>
              <a:t>Physical Medicine &amp; </a:t>
            </a:r>
            <a:br>
              <a:rPr lang="en-US" sz="3200" dirty="0">
                <a:solidFill>
                  <a:srgbClr val="211261"/>
                </a:solidFill>
                <a:latin typeface="Urbanist"/>
              </a:rPr>
            </a:br>
            <a:r>
              <a:rPr lang="en-US" sz="3200" dirty="0">
                <a:solidFill>
                  <a:srgbClr val="211261"/>
                </a:solidFill>
                <a:latin typeface="Urbanist"/>
              </a:rPr>
              <a:t>Rehabilitation Resources</a:t>
            </a:r>
            <a:endParaRPr lang="en-US" sz="3200" dirty="0"/>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432802" y="1607094"/>
            <a:ext cx="82079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600" dirty="0">
                <a:solidFill>
                  <a:srgbClr val="000000"/>
                </a:solidFill>
                <a:latin typeface="Urbanist" panose="020B0A04040200000203" pitchFamily="34" charset="0"/>
                <a:ea typeface="Urbanist" panose="020B0A04040200000203" pitchFamily="34" charset="0"/>
                <a:cs typeface="Urbanist" panose="020B0A04040200000203" pitchFamily="34" charset="0"/>
                <a:hlinkClick r:id="rId2"/>
              </a:rPr>
              <a:t>Careers in Medicine Website</a:t>
            </a: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panose="020B0A04040200000203" pitchFamily="34" charset="0"/>
                <a:ea typeface="Urbanist" panose="020B0A04040200000203" pitchFamily="34" charset="0"/>
                <a:cs typeface="Urbanist" panose="020B0A04040200000203" pitchFamily="34" charset="0"/>
                <a:hlinkClick r:id="rId3"/>
              </a:rPr>
              <a:t>American Osteopathic College of Physical Medicine and Rehabilitation</a:t>
            </a:r>
            <a:endParaRPr lang="en-US" sz="1600" dirty="0">
              <a:solidFill>
                <a:srgbClr val="000000"/>
              </a:solidFill>
              <a:latin typeface="Urbanist" panose="020B0A04040200000203" pitchFamily="34" charset="0"/>
              <a:ea typeface="Urbanist" panose="020B0A04040200000203" pitchFamily="34" charset="0"/>
              <a:cs typeface="Urbanist" panose="020B0A04040200000203" pitchFamily="34" charset="0"/>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panose="020B0A04040200000203" pitchFamily="34" charset="0"/>
                <a:ea typeface="Urbanist" panose="020B0A04040200000203" pitchFamily="34" charset="0"/>
                <a:cs typeface="Urbanist" panose="020B0A04040200000203" pitchFamily="34" charset="0"/>
                <a:hlinkClick r:id="rId4"/>
              </a:rPr>
              <a:t>American Academy of Physical Medicine and Rehabilitation</a:t>
            </a:r>
            <a:endParaRPr lang="en-US" sz="1600" dirty="0">
              <a:solidFill>
                <a:srgbClr val="000000"/>
              </a:solidFill>
              <a:latin typeface="Urbanist" panose="020B0A04040200000203" pitchFamily="34" charset="0"/>
              <a:ea typeface="Urbanist" panose="020B0A04040200000203" pitchFamily="34" charset="0"/>
              <a:cs typeface="Urbanist" panose="020B0A04040200000203" pitchFamily="34" charset="0"/>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panose="020B0A04040200000203" pitchFamily="34" charset="0"/>
                <a:ea typeface="Urbanist" panose="020B0A04040200000203" pitchFamily="34" charset="0"/>
                <a:cs typeface="Urbanist" panose="020B0A04040200000203" pitchFamily="34" charset="0"/>
                <a:hlinkClick r:id="rId5"/>
              </a:rPr>
              <a:t>Medical Student Resources</a:t>
            </a:r>
          </a:p>
          <a:p>
            <a:pPr marL="285750" indent="-285750">
              <a:lnSpc>
                <a:spcPct val="150000"/>
              </a:lnSpc>
              <a:spcBef>
                <a:spcPts val="0"/>
              </a:spcBef>
              <a:buFont typeface="Arial,Sans-Serif" panose="020B0604020202020204" pitchFamily="34" charset="0"/>
            </a:pPr>
            <a:r>
              <a:rPr lang="en-US" sz="1600" b="1" dirty="0">
                <a:latin typeface="Urbanist"/>
                <a:cs typeface="Arial"/>
              </a:rPr>
              <a:t>Mentorship Opportunities:</a:t>
            </a:r>
          </a:p>
          <a:p>
            <a:pPr marL="742950" lvl="1" indent="-285750">
              <a:lnSpc>
                <a:spcPct val="150000"/>
              </a:lnSpc>
              <a:spcBef>
                <a:spcPts val="0"/>
              </a:spcBef>
              <a:buFont typeface="Arial,Sans-Serif" panose="020B0604020202020204" pitchFamily="34" charset="0"/>
            </a:pPr>
            <a:r>
              <a:rPr lang="en-US" sz="1600" dirty="0">
                <a:latin typeface="Urbanist"/>
                <a:cs typeface="Arial"/>
              </a:rPr>
              <a:t>American Osteopathic College of Physical Medicine and Rehabilitation (</a:t>
            </a:r>
            <a:r>
              <a:rPr lang="en-US" sz="1600" dirty="0">
                <a:latin typeface="Urbanist"/>
                <a:cs typeface="Arial"/>
                <a:hlinkClick r:id="rId6"/>
              </a:rPr>
              <a:t>AOCPMR</a:t>
            </a:r>
            <a:r>
              <a:rPr lang="en-US" sz="1600" dirty="0">
                <a:latin typeface="Urbanist"/>
                <a:cs typeface="Arial"/>
              </a:rPr>
              <a:t>)</a:t>
            </a:r>
          </a:p>
          <a:p>
            <a:pPr lvl="1" fontAlgn="base"/>
            <a:r>
              <a:rPr lang="en-US" sz="1600" dirty="0"/>
              <a:t>Association of Academic Physiatrists (</a:t>
            </a:r>
            <a:r>
              <a:rPr lang="en-US" sz="1600" u="sng" dirty="0">
                <a:solidFill>
                  <a:srgbClr val="0070C0"/>
                </a:solidFill>
                <a:hlinkClick r:id="rId7">
                  <a:extLst>
                    <a:ext uri="{A12FA001-AC4F-418D-AE19-62706E023703}">
                      <ahyp:hlinkClr xmlns:ahyp="http://schemas.microsoft.com/office/drawing/2018/hyperlinkcolor" val="tx"/>
                    </a:ext>
                  </a:extLst>
                </a:hlinkClick>
              </a:rPr>
              <a:t>AAP</a:t>
            </a:r>
            <a:r>
              <a:rPr lang="en-US" sz="1600" u="sng" dirty="0">
                <a:hlinkClick r:id="rId7">
                  <a:extLst>
                    <a:ext uri="{A12FA001-AC4F-418D-AE19-62706E023703}">
                      <ahyp:hlinkClr xmlns:ahyp="http://schemas.microsoft.com/office/drawing/2018/hyperlinkcolor" val="tx"/>
                    </a:ext>
                  </a:extLst>
                </a:hlinkClick>
              </a:rPr>
              <a:t>)</a:t>
            </a:r>
            <a:endParaRPr lang="en-US" sz="1600" dirty="0"/>
          </a:p>
          <a:p>
            <a:pPr marL="742950" lvl="1" indent="-285750">
              <a:lnSpc>
                <a:spcPct val="150000"/>
              </a:lnSpc>
              <a:spcBef>
                <a:spcPts val="0"/>
              </a:spcBef>
              <a:buFont typeface="Arial,Sans-Serif" panose="020B0604020202020204" pitchFamily="34" charset="0"/>
            </a:pPr>
            <a:endParaRPr lang="en-US" sz="1600" dirty="0">
              <a:solidFill>
                <a:srgbClr val="000000"/>
              </a:solidFill>
              <a:latin typeface="Urbanist"/>
              <a:cs typeface="Arial"/>
            </a:endParaRPr>
          </a:p>
          <a:p>
            <a:pPr marL="285750" indent="-285750">
              <a:lnSpc>
                <a:spcPct val="150000"/>
              </a:lnSpc>
              <a:spcBef>
                <a:spcPts val="0"/>
              </a:spcBef>
              <a:buFont typeface="Arial,Sans-Serif" panose="020B0604020202020204" pitchFamily="34" charset="0"/>
            </a:pPr>
            <a:endParaRPr lang="en-US" sz="1600" dirty="0">
              <a:solidFill>
                <a:srgbClr val="211261"/>
              </a:solidFill>
              <a:latin typeface="Urbanist"/>
              <a:cs typeface="Arial"/>
            </a:endParaRPr>
          </a:p>
        </p:txBody>
      </p:sp>
    </p:spTree>
    <p:extLst>
      <p:ext uri="{BB962C8B-B14F-4D97-AF65-F5344CB8AC3E}">
        <p14:creationId xmlns:p14="http://schemas.microsoft.com/office/powerpoint/2010/main" val="140364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08668" y="987865"/>
            <a:ext cx="4576712" cy="461665"/>
          </a:xfrm>
        </p:spPr>
        <p:txBody>
          <a:bodyPr lIns="91440" tIns="45720" rIns="91440" bIns="45720" anchor="t">
            <a:noAutofit/>
          </a:bodyPr>
          <a:lstStyle/>
          <a:p>
            <a:pPr algn="l">
              <a:spcBef>
                <a:spcPts val="850"/>
              </a:spcBef>
            </a:pPr>
            <a:r>
              <a:rPr lang="en-US" sz="1600" b="0">
                <a:solidFill>
                  <a:srgbClr val="000000"/>
                </a:solidFill>
                <a:latin typeface="Urbanist"/>
                <a:ea typeface="Urbanist" panose="020B0A04040200000203" pitchFamily="34" charset="0"/>
                <a:cs typeface="Segoe UI"/>
              </a:rPr>
              <a:t>Physical medicine and rehabilitation (PM&amp;R) focuses on preventing, diagnosing and treating a wide array of musculoskeletal, cardiopulmonary and neurologic disorders by means of rehabilitative measures. Physiatrists focus on improving patients' quality of life and maximizing their functional independence through non-surgical interventions, rehabilitation therapies and interdisciplinary care.</a:t>
            </a:r>
            <a:br>
              <a:rPr lang="en-US" sz="1600" b="0" dirty="0">
                <a:latin typeface="Urbanist"/>
                <a:ea typeface="Urbanist" panose="020B0A04040200000203" pitchFamily="34" charset="0"/>
                <a:cs typeface="Segoe UI"/>
              </a:rPr>
            </a:br>
            <a:r>
              <a:rPr lang="en-US" sz="1600" b="0">
                <a:solidFill>
                  <a:srgbClr val="000000"/>
                </a:solidFill>
                <a:latin typeface="Urbanist"/>
              </a:rPr>
              <a:t>Patients include those who have been affected by spinal cord injury, stroke, sports injury, traumatic brain injury, multiple sclerosis, muscular dystrophy, cerebral palsy and spina bifida. Physiatrists oversee and coordinate rehabilitation therapies aimed at improving patients' mobility, strength, coordination, balance, endurance and overall functional abilities.</a:t>
            </a:r>
            <a:endParaRPr lang="en-US" sz="1600" b="0">
              <a:solidFill>
                <a:srgbClr val="000000"/>
              </a:solidFill>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8245" y="99165"/>
            <a:ext cx="5808780" cy="1636713"/>
          </a:xfrm>
          <a:prstGeom prst="rect">
            <a:avLst/>
          </a:prstGeom>
          <a:ln>
            <a:noFill/>
          </a:ln>
        </p:spPr>
        <p:txBody>
          <a:bodyPr lIns="91440" tIns="45720" rIns="91440" bIns="45720" anchor="t">
            <a:normAutofit/>
          </a:bodyPr>
          <a:lstStyle/>
          <a:p>
            <a:pPr algn="l">
              <a:spcBef>
                <a:spcPts val="1000"/>
              </a:spcBef>
            </a:pPr>
            <a:r>
              <a:rPr lang="en-US" sz="2800" b="1" dirty="0">
                <a:solidFill>
                  <a:srgbClr val="211261"/>
                </a:solidFill>
                <a:latin typeface="Urbanist"/>
                <a:ea typeface="+mn-lt"/>
                <a:cs typeface="+mn-lt"/>
              </a:rPr>
              <a:t>Physical Medicine </a:t>
            </a:r>
            <a:br>
              <a:rPr lang="en-US" sz="2800" b="1" dirty="0">
                <a:solidFill>
                  <a:srgbClr val="211261"/>
                </a:solidFill>
                <a:latin typeface="Urbanist"/>
                <a:ea typeface="+mn-lt"/>
                <a:cs typeface="+mn-lt"/>
              </a:rPr>
            </a:br>
            <a:r>
              <a:rPr lang="en-US" sz="2800" b="1" dirty="0">
                <a:solidFill>
                  <a:srgbClr val="211261"/>
                </a:solidFill>
                <a:latin typeface="Urbanist"/>
                <a:ea typeface="+mn-lt"/>
                <a:cs typeface="+mn-lt"/>
              </a:rPr>
              <a:t>&amp; Rehabilitation Overview</a:t>
            </a:r>
            <a:endParaRPr lang="en-US" sz="2800" b="1" dirty="0">
              <a:solidFill>
                <a:srgbClr val="211261"/>
              </a:solidFill>
              <a:cs typeface="Calibri"/>
            </a:endParaRPr>
          </a:p>
          <a:p>
            <a:pPr marL="0" indent="0" algn="l">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00842" y="679329"/>
            <a:ext cx="4576712" cy="461665"/>
          </a:xfrm>
        </p:spPr>
        <p:txBody>
          <a:bodyPr lIns="91440" tIns="45720" rIns="91440" bIns="45720" anchor="t">
            <a:noAutofit/>
          </a:bodyPr>
          <a:lstStyle/>
          <a:p>
            <a:pPr algn="l">
              <a:spcBef>
                <a:spcPts val="850"/>
              </a:spcBef>
            </a:pPr>
            <a:endParaRPr lang="en-US" sz="1600" b="0">
              <a:solidFill>
                <a:srgbClr val="000000"/>
              </a:solidFill>
              <a:latin typeface="Urbanist"/>
              <a:ea typeface="Urbanist" panose="020B0A04040200000203" pitchFamily="34" charset="0"/>
              <a:cs typeface="Segoe UI"/>
            </a:endParaRPr>
          </a:p>
          <a:p>
            <a:pPr algn="l">
              <a:spcBef>
                <a:spcPts val="850"/>
              </a:spcBef>
            </a:pPr>
            <a:r>
              <a:rPr lang="en-US" sz="1600" b="0">
                <a:solidFill>
                  <a:srgbClr val="000000"/>
                </a:solidFill>
                <a:latin typeface="Urbanist"/>
                <a:ea typeface="Urbanist" panose="020B0A04040200000203" pitchFamily="34" charset="0"/>
                <a:cs typeface="Segoe UI"/>
              </a:rPr>
              <a:t>Physiatrists (PM&amp;R physicians) often work closely with other medical professionals as part of a team-oriented approach to patient care. Physiatrists enjoy caring for patients with chronic conditions, work well in interdisciplinary settings and enjoy being involved in their patients’ lives. kills,</a:t>
            </a:r>
            <a:r>
              <a:rPr lang="en-US" sz="1600" b="0" dirty="0">
                <a:solidFill>
                  <a:srgbClr val="000000"/>
                </a:solidFill>
                <a:latin typeface="Urbanist"/>
                <a:ea typeface="Urbanist" panose="020B0A04040200000203" pitchFamily="34" charset="0"/>
                <a:cs typeface="Segoe UI"/>
              </a:rPr>
              <a:t> as they will be regularly dealing with the parents of their patients, who are often considered the "second patient" in pediatric visits.</a:t>
            </a:r>
            <a:endParaRPr lang="en-US" sz="1600">
              <a:latin typeface="Urbanist"/>
            </a:endParaRPr>
          </a:p>
          <a:p>
            <a:pPr algn="l"/>
            <a:endParaRPr lang="en-US" sz="1600" b="0" dirty="0">
              <a:solidFill>
                <a:srgbClr val="000000"/>
              </a:solidFill>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0419" y="89564"/>
            <a:ext cx="4576712" cy="1636713"/>
          </a:xfrm>
          <a:prstGeom prst="rect">
            <a:avLst/>
          </a:prstGeom>
          <a:ln>
            <a:noFill/>
          </a:ln>
        </p:spPr>
        <p:txBody>
          <a:bodyPr lIns="91440" tIns="45720" rIns="91440" bIns="45720" anchor="t"/>
          <a:lstStyle/>
          <a:p>
            <a:pPr algn="l"/>
            <a:r>
              <a:rPr lang="en-US" sz="2800" b="1" dirty="0">
                <a:solidFill>
                  <a:srgbClr val="211261"/>
                </a:solidFill>
                <a:latin typeface="Urbanist"/>
                <a:ea typeface="+mn-lt"/>
                <a:cs typeface="+mn-lt"/>
              </a:rPr>
              <a:t>Physical Medicine </a:t>
            </a:r>
            <a:br>
              <a:rPr lang="en-US" sz="2800" b="1" dirty="0">
                <a:solidFill>
                  <a:srgbClr val="211261"/>
                </a:solidFill>
                <a:latin typeface="Urbanist"/>
                <a:ea typeface="+mn-lt"/>
                <a:cs typeface="+mn-lt"/>
              </a:rPr>
            </a:br>
            <a:r>
              <a:rPr lang="en-US" sz="2800" b="1" dirty="0">
                <a:solidFill>
                  <a:srgbClr val="211261"/>
                </a:solidFill>
                <a:latin typeface="Urbanist"/>
                <a:ea typeface="+mn-lt"/>
                <a:cs typeface="+mn-lt"/>
              </a:rPr>
              <a:t>&amp; Rehabilitation Cont'd</a:t>
            </a:r>
            <a:endParaRPr lang="en-US" sz="2800" b="1" dirty="0">
              <a:solidFill>
                <a:srgbClr val="211261"/>
              </a:solidFill>
              <a:cs typeface="Calibri"/>
            </a:endParaRPr>
          </a:p>
          <a:p>
            <a:pPr marL="0" indent="0" algn="l">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3</a:t>
            </a:fld>
            <a:endParaRPr lang="en-US" dirty="0"/>
          </a:p>
        </p:txBody>
      </p:sp>
      <p:sp>
        <p:nvSpPr>
          <p:cNvPr id="5" name="TextBox 4">
            <a:extLst>
              <a:ext uri="{FF2B5EF4-FFF2-40B4-BE49-F238E27FC236}">
                <a16:creationId xmlns:a16="http://schemas.microsoft.com/office/drawing/2014/main" id="{8E981BAA-C39A-29EB-FAE3-CF7B8E8D9298}"/>
              </a:ext>
            </a:extLst>
          </p:cNvPr>
          <p:cNvSpPr txBox="1"/>
          <p:nvPr/>
        </p:nvSpPr>
        <p:spPr>
          <a:xfrm>
            <a:off x="3804063" y="3810435"/>
            <a:ext cx="484588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latin typeface="Urbanist"/>
                <a:cs typeface="Segoe UI"/>
              </a:rPr>
              <a:t>Sources</a:t>
            </a:r>
            <a:endParaRPr lang="en-US" sz="800" dirty="0">
              <a:latin typeface="Urbanist"/>
              <a:cs typeface="Segoe UI"/>
            </a:endParaRPr>
          </a:p>
          <a:p>
            <a:r>
              <a:rPr lang="en-US" sz="800" dirty="0">
                <a:latin typeface="Urbanist"/>
                <a:cs typeface="Segoe UI"/>
              </a:rPr>
              <a:t>Anderson, V. (2019). Physical medicine and rehabilitation. In B. S. Freeman (Ed.), </a:t>
            </a:r>
            <a:r>
              <a:rPr lang="en-US" sz="800" i="1" dirty="0">
                <a:latin typeface="Urbanist"/>
                <a:cs typeface="Segoe UI"/>
              </a:rPr>
              <a:t>The ultimate guide to choosing a medical specialty </a:t>
            </a:r>
            <a:r>
              <a:rPr lang="en-US" sz="800" dirty="0">
                <a:latin typeface="Urbanist"/>
                <a:cs typeface="Segoe UI"/>
              </a:rPr>
              <a:t>(4 ed., pp. 401-417). New York: McGraw Hill.  </a:t>
            </a:r>
          </a:p>
          <a:p>
            <a:endParaRPr lang="en-US" sz="800" dirty="0">
              <a:latin typeface="Urbanist"/>
              <a:cs typeface="Segoe UI"/>
            </a:endParaRPr>
          </a:p>
          <a:p>
            <a:r>
              <a:rPr lang="en-US" sz="800" dirty="0">
                <a:latin typeface="Urbanist"/>
                <a:cs typeface="Segoe UI"/>
              </a:rPr>
              <a:t>Bloch, R. (2015). Physical medicine and rehabilitation. In J. W. Kung, P. M. Bishop, P. J. </a:t>
            </a:r>
            <a:r>
              <a:rPr lang="en-US" sz="800" err="1">
                <a:latin typeface="Urbanist"/>
                <a:cs typeface="Segoe UI"/>
              </a:rPr>
              <a:t>Slanetz</a:t>
            </a:r>
            <a:r>
              <a:rPr lang="en-US" sz="800" dirty="0">
                <a:latin typeface="Urbanist"/>
                <a:cs typeface="Segoe UI"/>
              </a:rPr>
              <a:t>, &amp; R. L. Eisenberg (Eds.), </a:t>
            </a:r>
            <a:r>
              <a:rPr lang="en-US" sz="800" i="1" dirty="0">
                <a:latin typeface="Urbanist"/>
                <a:cs typeface="Segoe UI"/>
              </a:rPr>
              <a:t>Tips for the residency match: What program directors are really looking for </a:t>
            </a:r>
            <a:r>
              <a:rPr lang="en-US" sz="800" dirty="0">
                <a:latin typeface="Urbanist"/>
                <a:cs typeface="Segoe UI"/>
              </a:rPr>
              <a:t>(pp. 119-122). Malden: Wiley Blackwell. </a:t>
            </a:r>
          </a:p>
          <a:p>
            <a:endParaRPr lang="en-US" sz="800" b="1" dirty="0">
              <a:latin typeface="Urbanist"/>
              <a:cs typeface="Segoe UI"/>
            </a:endParaRPr>
          </a:p>
        </p:txBody>
      </p:sp>
    </p:spTree>
    <p:extLst>
      <p:ext uri="{BB962C8B-B14F-4D97-AF65-F5344CB8AC3E}">
        <p14:creationId xmlns:p14="http://schemas.microsoft.com/office/powerpoint/2010/main" val="407690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DCE4972-81FE-C487-0D7C-6A59079E9863}"/>
              </a:ext>
            </a:extLst>
          </p:cNvPr>
          <p:cNvSpPr>
            <a:spLocks noGrp="1"/>
          </p:cNvSpPr>
          <p:nvPr>
            <p:ph type="body" sz="quarter" idx="11"/>
          </p:nvPr>
        </p:nvSpPr>
        <p:spPr>
          <a:xfrm>
            <a:off x="1921604" y="1992765"/>
            <a:ext cx="3677336" cy="883547"/>
          </a:xfrm>
        </p:spPr>
        <p:txBody>
          <a:bodyPr lIns="91440" tIns="45720" rIns="91440" bIns="45720" anchor="ctr"/>
          <a:lstStyle/>
          <a:p>
            <a:pPr marL="285750" indent="-285750">
              <a:spcBef>
                <a:spcPts val="850"/>
              </a:spcBef>
              <a:buFont typeface="Arial"/>
              <a:buChar char="•"/>
            </a:pPr>
            <a:r>
              <a:rPr lang="en-US" sz="1600" b="0" dirty="0">
                <a:latin typeface="Urbanist"/>
                <a:cs typeface="Arial"/>
              </a:rPr>
              <a:t>Brain Injury Medicine </a:t>
            </a:r>
          </a:p>
          <a:p>
            <a:pPr marL="285750" indent="-285750">
              <a:spcBef>
                <a:spcPts val="850"/>
              </a:spcBef>
              <a:buFont typeface="Arial"/>
              <a:buChar char="•"/>
            </a:pPr>
            <a:r>
              <a:rPr lang="en-US" sz="1600" b="0" dirty="0">
                <a:latin typeface="Urbanist"/>
                <a:cs typeface="Arial"/>
              </a:rPr>
              <a:t>Neuromuscular Medicine </a:t>
            </a:r>
          </a:p>
          <a:p>
            <a:pPr marL="285750" indent="-285750">
              <a:spcBef>
                <a:spcPts val="850"/>
              </a:spcBef>
              <a:buFont typeface="Arial"/>
              <a:buChar char="•"/>
            </a:pPr>
            <a:r>
              <a:rPr lang="en-US" sz="1600" b="0" dirty="0">
                <a:latin typeface="Urbanist"/>
                <a:cs typeface="Arial"/>
              </a:rPr>
              <a:t>Spinal Cord Injury Medicine</a:t>
            </a:r>
          </a:p>
          <a:p>
            <a:pPr marL="285750" indent="-285750">
              <a:spcBef>
                <a:spcPts val="850"/>
              </a:spcBef>
              <a:buFont typeface="Arial"/>
              <a:buChar char="•"/>
            </a:pPr>
            <a:r>
              <a:rPr lang="en-US" sz="1600" b="0" dirty="0">
                <a:latin typeface="Urbanist"/>
                <a:cs typeface="Arial"/>
              </a:rPr>
              <a:t>Pediatric Rehabilitation Medicine</a:t>
            </a:r>
          </a:p>
          <a:p>
            <a:pPr marL="285750" indent="-285750">
              <a:spcBef>
                <a:spcPts val="850"/>
              </a:spcBef>
              <a:buFont typeface="Arial"/>
              <a:buChar char="•"/>
            </a:pPr>
            <a:r>
              <a:rPr lang="en-US" sz="1600" b="0" dirty="0">
                <a:latin typeface="Urbanist"/>
                <a:cs typeface="Arial"/>
              </a:rPr>
              <a:t>Sports Medicine</a:t>
            </a:r>
            <a:endParaRPr lang="en-US" sz="1600">
              <a:latin typeface="Urbanist"/>
            </a:endParaRPr>
          </a:p>
        </p:txBody>
      </p:sp>
      <p:sp>
        <p:nvSpPr>
          <p:cNvPr id="2" name="TextBox 1">
            <a:extLst>
              <a:ext uri="{FF2B5EF4-FFF2-40B4-BE49-F238E27FC236}">
                <a16:creationId xmlns:a16="http://schemas.microsoft.com/office/drawing/2014/main" id="{FCB2E0B4-9A21-3A5A-6704-5395A65EFE41}"/>
              </a:ext>
            </a:extLst>
          </p:cNvPr>
          <p:cNvSpPr txBox="1"/>
          <p:nvPr/>
        </p:nvSpPr>
        <p:spPr>
          <a:xfrm>
            <a:off x="2151958" y="4326300"/>
            <a:ext cx="2743200"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b="1" dirty="0">
                <a:solidFill>
                  <a:schemeClr val="bg1"/>
                </a:solidFill>
                <a:latin typeface="Urbanist"/>
                <a:cs typeface="Segoe UI"/>
              </a:rPr>
              <a:t>Source</a:t>
            </a:r>
            <a:r>
              <a:rPr lang="en-US" sz="950" dirty="0">
                <a:solidFill>
                  <a:schemeClr val="bg1"/>
                </a:solidFill>
                <a:latin typeface="Urbanist"/>
                <a:cs typeface="Segoe UI"/>
              </a:rPr>
              <a:t>​</a:t>
            </a:r>
          </a:p>
          <a:p>
            <a:r>
              <a:rPr lang="en-US" sz="950" u="sng" dirty="0">
                <a:solidFill>
                  <a:schemeClr val="bg1"/>
                </a:solidFill>
                <a:latin typeface="Urbanist"/>
                <a:cs typeface="Segoe UI"/>
                <a:hlinkClick r:id="rId2">
                  <a:extLst>
                    <a:ext uri="{A12FA001-AC4F-418D-AE19-62706E023703}">
                      <ahyp:hlinkClr xmlns:ahyp="http://schemas.microsoft.com/office/drawing/2018/hyperlinkcolor" val="tx"/>
                    </a:ext>
                  </a:extLst>
                </a:hlinkClick>
              </a:rPr>
              <a:t>Accreditation Council for Graduate Medical Education (ACGME)</a:t>
            </a:r>
            <a:endParaRPr lang="en-US" sz="950" u="sng" dirty="0">
              <a:solidFill>
                <a:schemeClr val="bg1"/>
              </a:solidFill>
              <a:latin typeface="Urbanist"/>
              <a:cs typeface="Segoe UI"/>
            </a:endParaRPr>
          </a:p>
        </p:txBody>
      </p:sp>
      <p:sp>
        <p:nvSpPr>
          <p:cNvPr id="5" name="TextBox 4">
            <a:extLst>
              <a:ext uri="{FF2B5EF4-FFF2-40B4-BE49-F238E27FC236}">
                <a16:creationId xmlns:a16="http://schemas.microsoft.com/office/drawing/2014/main" id="{C85C5C8E-3531-9AD0-24A3-73DED185281B}"/>
              </a:ext>
            </a:extLst>
          </p:cNvPr>
          <p:cNvSpPr txBox="1"/>
          <p:nvPr/>
        </p:nvSpPr>
        <p:spPr>
          <a:xfrm>
            <a:off x="1923937" y="378924"/>
            <a:ext cx="74248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Urbanist"/>
              </a:rPr>
              <a:t>Physical Medicine &amp; </a:t>
            </a:r>
            <a:endParaRPr lang="en-US" sz="2400" b="1" dirty="0">
              <a:solidFill>
                <a:schemeClr val="bg1"/>
              </a:solidFill>
              <a:latin typeface="Urbanist"/>
              <a:cs typeface="Calibri"/>
            </a:endParaRPr>
          </a:p>
          <a:p>
            <a:r>
              <a:rPr lang="en-US" sz="2400" b="1" dirty="0">
                <a:solidFill>
                  <a:schemeClr val="bg1"/>
                </a:solidFill>
                <a:latin typeface="Urbanist"/>
              </a:rPr>
              <a:t>Rehabilitation Subspecialties​</a:t>
            </a:r>
            <a:endParaRPr lang="en-US" sz="2400" b="1" dirty="0">
              <a:solidFill>
                <a:schemeClr val="bg1"/>
              </a:solidFill>
              <a:latin typeface="Urbanist"/>
              <a:ea typeface="Calibri"/>
              <a:cs typeface="Calibri"/>
            </a:endParaRPr>
          </a:p>
        </p:txBody>
      </p:sp>
    </p:spTree>
    <p:extLst>
      <p:ext uri="{BB962C8B-B14F-4D97-AF65-F5344CB8AC3E}">
        <p14:creationId xmlns:p14="http://schemas.microsoft.com/office/powerpoint/2010/main" val="476093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408321" y="468246"/>
            <a:ext cx="7842649" cy="410400"/>
          </a:xfrm>
        </p:spPr>
        <p:txBody>
          <a:bodyPr vert="horz" lIns="91440" tIns="45720" rIns="91440" bIns="45720" rtlCol="0" anchor="t">
            <a:noAutofit/>
          </a:bodyPr>
          <a:lstStyle/>
          <a:p>
            <a:r>
              <a:rPr lang="en-US" sz="2400" dirty="0">
                <a:solidFill>
                  <a:srgbClr val="211261"/>
                </a:solidFill>
                <a:latin typeface="Urbanist"/>
              </a:rPr>
              <a:t>Physical Medicine &amp; Rehabilitation Data</a:t>
            </a:r>
            <a:r>
              <a:rPr lang="en-US" sz="2400" i="0" u="none" strike="noStrike" dirty="0">
                <a:solidFill>
                  <a:srgbClr val="211261"/>
                </a:solidFill>
                <a:effectLst/>
                <a:latin typeface="Urbanist"/>
              </a:rPr>
              <a:t> Overview</a:t>
            </a:r>
            <a:r>
              <a:rPr lang="en-US" sz="2400" i="0" dirty="0">
                <a:solidFill>
                  <a:srgbClr val="211261"/>
                </a:solidFill>
                <a:effectLst/>
                <a:latin typeface="Urbanist"/>
              </a:rPr>
              <a:t>​</a:t>
            </a:r>
            <a:endParaRPr lang="en-US" sz="2400" dirty="0"/>
          </a:p>
        </p:txBody>
      </p:sp>
      <p:graphicFrame>
        <p:nvGraphicFramePr>
          <p:cNvPr id="8" name="Table 7">
            <a:extLst>
              <a:ext uri="{FF2B5EF4-FFF2-40B4-BE49-F238E27FC236}">
                <a16:creationId xmlns:a16="http://schemas.microsoft.com/office/drawing/2014/main" id="{689772B9-01C7-0009-AC2F-3C299BEE3D0D}"/>
              </a:ext>
            </a:extLst>
          </p:cNvPr>
          <p:cNvGraphicFramePr>
            <a:graphicFrameLocks noGrp="1"/>
          </p:cNvGraphicFramePr>
          <p:nvPr>
            <p:extLst>
              <p:ext uri="{D42A27DB-BD31-4B8C-83A1-F6EECF244321}">
                <p14:modId xmlns:p14="http://schemas.microsoft.com/office/powerpoint/2010/main" val="3536502853"/>
              </p:ext>
            </p:extLst>
          </p:nvPr>
        </p:nvGraphicFramePr>
        <p:xfrm>
          <a:off x="508869" y="939742"/>
          <a:ext cx="5737144" cy="3826950"/>
        </p:xfrm>
        <a:graphic>
          <a:graphicData uri="http://schemas.openxmlformats.org/drawingml/2006/table">
            <a:tbl>
              <a:tblPr bandRow="1">
                <a:tableStyleId>{5C22544A-7EE6-4342-B048-85BDC9FD1C3A}</a:tableStyleId>
              </a:tblPr>
              <a:tblGrid>
                <a:gridCol w="4799889">
                  <a:extLst>
                    <a:ext uri="{9D8B030D-6E8A-4147-A177-3AD203B41FA5}">
                      <a16:colId xmlns:a16="http://schemas.microsoft.com/office/drawing/2014/main" val="3103377369"/>
                    </a:ext>
                  </a:extLst>
                </a:gridCol>
                <a:gridCol w="937255">
                  <a:extLst>
                    <a:ext uri="{9D8B030D-6E8A-4147-A177-3AD203B41FA5}">
                      <a16:colId xmlns:a16="http://schemas.microsoft.com/office/drawing/2014/main" val="1160930264"/>
                    </a:ext>
                  </a:extLst>
                </a:gridCol>
              </a:tblGrid>
              <a:tr h="297834">
                <a:tc>
                  <a:txBody>
                    <a:bodyPr/>
                    <a:lstStyle/>
                    <a:p>
                      <a:pPr fontAlgn="base"/>
                      <a:r>
                        <a:rPr lang="en-US" sz="1400" dirty="0">
                          <a:effectLst/>
                          <a:latin typeface="Urbanist"/>
                        </a:rPr>
                        <a:t>Number of Accredited Residency Programs (2024)</a:t>
                      </a:r>
                      <a:r>
                        <a:rPr lang="en-US" sz="1400" baseline="30000" dirty="0">
                          <a:effectLst/>
                          <a:latin typeface="Urbanist"/>
                        </a:rPr>
                        <a:t>1</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112</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3094148"/>
                  </a:ext>
                </a:extLst>
              </a:tr>
              <a:tr h="297834">
                <a:tc>
                  <a:txBody>
                    <a:bodyPr/>
                    <a:lstStyle/>
                    <a:p>
                      <a:pPr fontAlgn="base"/>
                      <a:r>
                        <a:rPr lang="en-US" sz="1400" dirty="0">
                          <a:effectLst/>
                          <a:latin typeface="Urbanist"/>
                        </a:rPr>
                        <a:t>Percentage of Programs Often Interviewing DOs (2024)</a:t>
                      </a:r>
                      <a:r>
                        <a:rPr lang="en-US" sz="1400" baseline="30000" dirty="0">
                          <a:effectLst/>
                          <a:latin typeface="Urbanist"/>
                        </a:rPr>
                        <a:t>2</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90%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5975631"/>
                  </a:ext>
                </a:extLst>
              </a:tr>
              <a:tr h="297834">
                <a:tc>
                  <a:txBody>
                    <a:bodyPr/>
                    <a:lstStyle/>
                    <a:p>
                      <a:pPr fontAlgn="base"/>
                      <a:r>
                        <a:rPr lang="en-US" sz="1400" dirty="0">
                          <a:effectLst/>
                          <a:latin typeface="Urbanist"/>
                        </a:rPr>
                        <a:t>Typical Length of Residency Training</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 Years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8851331"/>
                  </a:ext>
                </a:extLst>
              </a:tr>
              <a:tr h="297834">
                <a:tc>
                  <a:txBody>
                    <a:bodyPr/>
                    <a:lstStyle/>
                    <a:p>
                      <a:pPr fontAlgn="base"/>
                      <a:r>
                        <a:rPr lang="en-US" sz="1400" dirty="0">
                          <a:effectLst/>
                          <a:latin typeface="Urbanist"/>
                        </a:rPr>
                        <a:t>Preliminary Year Required</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Yes*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7747490"/>
                  </a:ext>
                </a:extLst>
              </a:tr>
              <a:tr h="259650">
                <a:tc>
                  <a:txBody>
                    <a:bodyPr/>
                    <a:lstStyle/>
                    <a:p>
                      <a:pPr fontAlgn="base"/>
                      <a:r>
                        <a:rPr lang="en-US" sz="1400" dirty="0">
                          <a:effectLst/>
                          <a:latin typeface="Urbanist"/>
                        </a:rPr>
                        <a:t>Mean COMLEX Level 2 CE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547</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204885"/>
                  </a:ext>
                </a:extLst>
              </a:tr>
              <a:tr h="259650">
                <a:tc>
                  <a:txBody>
                    <a:bodyPr/>
                    <a:lstStyle/>
                    <a:p>
                      <a:pPr fontAlgn="base"/>
                      <a:r>
                        <a:rPr lang="en-US" sz="1400" dirty="0">
                          <a:effectLst/>
                          <a:latin typeface="Urbanist"/>
                        </a:rPr>
                        <a:t>Mean USMLE Step 2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241</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6528959"/>
                  </a:ext>
                </a:extLst>
              </a:tr>
              <a:tr h="259650">
                <a:tc>
                  <a:txBody>
                    <a:bodyPr/>
                    <a:lstStyle/>
                    <a:p>
                      <a:pPr fontAlgn="base"/>
                      <a:r>
                        <a:rPr lang="en-US" sz="1400" dirty="0">
                          <a:effectLst/>
                          <a:latin typeface="Urbanist"/>
                        </a:rPr>
                        <a:t>Program Signals (2024/2025 Application Cycle)</a:t>
                      </a:r>
                      <a:r>
                        <a:rPr lang="en-US" sz="1400" baseline="30000" dirty="0">
                          <a:effectLst/>
                          <a:latin typeface="Urbanist"/>
                        </a:rPr>
                        <a:t>4</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8</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6401677"/>
                  </a:ext>
                </a:extLst>
              </a:tr>
              <a:tr h="297834">
                <a:tc>
                  <a:txBody>
                    <a:bodyPr/>
                    <a:lstStyle/>
                    <a:p>
                      <a:pPr fontAlgn="base"/>
                      <a:r>
                        <a:rPr lang="en-US" sz="1400" dirty="0">
                          <a:effectLst/>
                          <a:latin typeface="Urbanist"/>
                        </a:rPr>
                        <a:t>Mean Research Experience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3.3</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5988826"/>
                  </a:ext>
                </a:extLst>
              </a:tr>
              <a:tr h="297834">
                <a:tc>
                  <a:txBody>
                    <a:bodyPr/>
                    <a:lstStyle/>
                    <a:p>
                      <a:pPr fontAlgn="base"/>
                      <a:r>
                        <a:rPr lang="en-US" sz="1400" dirty="0">
                          <a:effectLst/>
                          <a:latin typeface="Urbanist"/>
                        </a:rPr>
                        <a:t>Mean Publications, Presentations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6.8</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4621063"/>
                  </a:ext>
                </a:extLst>
              </a:tr>
              <a:tr h="297834">
                <a:tc>
                  <a:txBody>
                    <a:bodyPr/>
                    <a:lstStyle/>
                    <a:p>
                      <a:pPr fontAlgn="base"/>
                      <a:r>
                        <a:rPr lang="en-US" sz="1400" dirty="0">
                          <a:effectLst/>
                          <a:latin typeface="Urbanist"/>
                        </a:rPr>
                        <a:t>Mean Number of Work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6666722"/>
                  </a:ext>
                </a:extLst>
              </a:tr>
              <a:tr h="297834">
                <a:tc>
                  <a:txBody>
                    <a:bodyPr/>
                    <a:lstStyle/>
                    <a:p>
                      <a:pPr fontAlgn="base"/>
                      <a:r>
                        <a:rPr lang="en-US" sz="1400" dirty="0">
                          <a:effectLst/>
                          <a:latin typeface="Urbanist"/>
                        </a:rPr>
                        <a:t>Mean Number of Volunteer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5.1</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4358131"/>
                  </a:ext>
                </a:extLst>
              </a:tr>
              <a:tr h="297834">
                <a:tc>
                  <a:txBody>
                    <a:bodyPr/>
                    <a:lstStyle/>
                    <a:p>
                      <a:pPr fontAlgn="base"/>
                      <a:r>
                        <a:rPr lang="en-US" sz="1400" dirty="0">
                          <a:effectLst/>
                          <a:latin typeface="Urbanist"/>
                        </a:rPr>
                        <a:t>Average Hours Worked Per Week</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45.4</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7404404"/>
                  </a:ext>
                </a:extLst>
              </a:tr>
              <a:tr h="297834">
                <a:tc>
                  <a:txBody>
                    <a:bodyPr/>
                    <a:lstStyle/>
                    <a:p>
                      <a:pPr fontAlgn="base"/>
                      <a:r>
                        <a:rPr lang="en-US" sz="1400" dirty="0">
                          <a:effectLst/>
                          <a:latin typeface="Urbanist"/>
                        </a:rPr>
                        <a:t>Median Salary</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$262,000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0648697"/>
                  </a:ext>
                </a:extLst>
              </a:tr>
            </a:tbl>
          </a:graphicData>
        </a:graphic>
      </p:graphicFrame>
      <p:sp>
        <p:nvSpPr>
          <p:cNvPr id="9" name="TextBox 8">
            <a:extLst>
              <a:ext uri="{FF2B5EF4-FFF2-40B4-BE49-F238E27FC236}">
                <a16:creationId xmlns:a16="http://schemas.microsoft.com/office/drawing/2014/main" id="{140CE620-B187-484E-10C5-6EDD4170C4DA}"/>
              </a:ext>
            </a:extLst>
          </p:cNvPr>
          <p:cNvSpPr txBox="1"/>
          <p:nvPr/>
        </p:nvSpPr>
        <p:spPr>
          <a:xfrm>
            <a:off x="6511182" y="2994239"/>
            <a:ext cx="2632818"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950" b="1" dirty="0">
                <a:latin typeface="Urbanist"/>
                <a:cs typeface="Segoe UI"/>
              </a:rPr>
              <a:t>Note</a:t>
            </a:r>
            <a:r>
              <a:rPr lang="en-US" sz="950" dirty="0">
                <a:latin typeface="Urbanist"/>
                <a:cs typeface="Segoe UI"/>
              </a:rPr>
              <a:t>​​</a:t>
            </a:r>
          </a:p>
          <a:p>
            <a:r>
              <a:rPr lang="en-US" sz="950" dirty="0">
                <a:latin typeface="Urbanist"/>
                <a:cs typeface="Segoe UI"/>
              </a:rPr>
              <a:t>*Some PM&amp;R programs require a preliminary year (advanced programs), while others do not (categorical programs).​</a:t>
            </a:r>
          </a:p>
        </p:txBody>
      </p:sp>
      <p:sp>
        <p:nvSpPr>
          <p:cNvPr id="4" name="TextBox 3">
            <a:extLst>
              <a:ext uri="{FF2B5EF4-FFF2-40B4-BE49-F238E27FC236}">
                <a16:creationId xmlns:a16="http://schemas.microsoft.com/office/drawing/2014/main" id="{D7FE4E07-8DF3-3336-FEE6-2FD48DCCBBB2}"/>
              </a:ext>
            </a:extLst>
          </p:cNvPr>
          <p:cNvSpPr txBox="1"/>
          <p:nvPr/>
        </p:nvSpPr>
        <p:spPr>
          <a:xfrm>
            <a:off x="6433496" y="1019687"/>
            <a:ext cx="2632818" cy="1554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950" b="1" dirty="0">
                <a:solidFill>
                  <a:srgbClr val="595959"/>
                </a:solidFill>
                <a:latin typeface="Avenir Book"/>
                <a:cs typeface="Arial"/>
              </a:rPr>
              <a:t>Sources</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2"/>
              </a:rPr>
              <a:t>Accreditation Council for Graduate Medical Education (ACGME)</a:t>
            </a:r>
            <a:r>
              <a:rPr lang="en-US" sz="950" dirty="0">
                <a:cs typeface="Arial"/>
              </a:rPr>
              <a:t>​</a:t>
            </a:r>
          </a:p>
          <a:p>
            <a:pPr marL="87630" indent="-87630" algn="just">
              <a:buFont typeface=""/>
              <a:buAutoNum type="arabicPeriod"/>
            </a:pPr>
            <a:r>
              <a:rPr lang="en-US" sz="950" u="sng" dirty="0">
                <a:solidFill>
                  <a:srgbClr val="467886"/>
                </a:solidFill>
                <a:latin typeface="Avenir Book"/>
                <a:cs typeface="Arial"/>
                <a:hlinkClick r:id="rId3"/>
              </a:rPr>
              <a:t>Results of the 2024 NRMP Program Director Survey</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4"/>
              </a:rPr>
              <a:t>Charting Outcomes in the Match: Senior Students of U.S. DO Medical Schools</a:t>
            </a:r>
            <a:r>
              <a:rPr lang="en-US" sz="950" dirty="0">
                <a:latin typeface="Avenir Book"/>
                <a:cs typeface="Arial"/>
              </a:rPr>
              <a:t>​</a:t>
            </a:r>
          </a:p>
          <a:p>
            <a:pPr marL="87630" indent="-87630" algn="just">
              <a:buFont typeface=""/>
              <a:buAutoNum type="arabicPeriod"/>
            </a:pPr>
            <a:r>
              <a:rPr lang="en-US" sz="95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95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950" u="sng" dirty="0">
                <a:solidFill>
                  <a:srgbClr val="3063C2"/>
                </a:solidFill>
                <a:latin typeface="Avenir Book"/>
                <a:cs typeface="Arial"/>
              </a:rPr>
              <a:t>025</a:t>
            </a:r>
            <a:endParaRPr lang="en-US" sz="950" dirty="0">
              <a:solidFill>
                <a:srgbClr val="3063C2"/>
              </a:solidFill>
              <a:latin typeface="Avenir Book"/>
              <a:cs typeface="Arial"/>
            </a:endParaRPr>
          </a:p>
          <a:p>
            <a:pPr marL="87630" indent="-87630" algn="just">
              <a:buFont typeface=""/>
              <a:buAutoNum type="arabicPeriod"/>
            </a:pPr>
            <a:r>
              <a:rPr lang="en-US" sz="950" u="sng" dirty="0">
                <a:solidFill>
                  <a:srgbClr val="467886"/>
                </a:solidFill>
                <a:latin typeface="Avenir Book"/>
                <a:cs typeface="Arial"/>
                <a:hlinkClick r:id="rId6"/>
              </a:rPr>
              <a:t>Careers in Medicine</a:t>
            </a:r>
            <a:r>
              <a:rPr lang="en-US" sz="950" dirty="0">
                <a:latin typeface="Avenir Book"/>
                <a:cs typeface="Arial"/>
              </a:rPr>
              <a:t>​</a:t>
            </a:r>
          </a:p>
        </p:txBody>
      </p:sp>
    </p:spTree>
    <p:extLst>
      <p:ext uri="{BB962C8B-B14F-4D97-AF65-F5344CB8AC3E}">
        <p14:creationId xmlns:p14="http://schemas.microsoft.com/office/powerpoint/2010/main" val="3766529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5" y="1011735"/>
            <a:ext cx="3978759"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SMLE Step 1 pass (100%)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Statement (95%)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Perceived commitment to specialty (95%)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(95%)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Volunteer/extracurricular experiences (89%)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COMLEX Level 1 pass (89%)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(84%)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Leadership qualities (84%)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Diversity characteristics (84%)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Geographic preferences (84%)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History of having overcome significant obstacles (79%)</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662006" y="1011735"/>
            <a:ext cx="3923799" cy="35391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tx2"/>
                </a:solidFill>
                <a:latin typeface="Urbanist" pitchFamily="2" charset="77"/>
                <a:ea typeface="Urbanist" pitchFamily="2" charset="77"/>
                <a:cs typeface="Urbanis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Class ranking/quartile (79%)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USMLE Step 2 CK score (74%)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Grades in required clerkships (74%)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Grades in clerkship in desired specialty (74%)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Other life experience (68%)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COMLEX Level 2 CE score (68%)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Awards or special honors in clinical clerkships (68%)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Awards or honors in clerkship in desired specialty (68%)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Any failed attempt in USMLE (68%)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Any failed attempt in COMLEX (68%)  </a:t>
            </a:r>
          </a:p>
          <a:p>
            <a:pPr marL="233680" indent="-233680" fontAlgn="base">
              <a:lnSpc>
                <a:spcPct val="100000"/>
              </a:lnSpc>
              <a:spcBef>
                <a:spcPts val="850"/>
              </a:spcBef>
              <a:buFont typeface="+mj-lt"/>
              <a:buAutoNum type="arabicPeriod" startAt="12"/>
            </a:pPr>
            <a:r>
              <a:rPr lang="en-US" sz="1200" dirty="0">
                <a:solidFill>
                  <a:srgbClr val="000000"/>
                </a:solidFill>
                <a:latin typeface="Urbanist"/>
                <a:ea typeface="Urbanist" panose="020B0A04040200000203" pitchFamily="34" charset="0"/>
                <a:cs typeface="Arial"/>
              </a:rPr>
              <a:t>Evidence of professionalism and ethics (68%) </a:t>
            </a:r>
          </a:p>
        </p:txBody>
      </p:sp>
    </p:spTree>
    <p:extLst>
      <p:ext uri="{BB962C8B-B14F-4D97-AF65-F5344CB8AC3E}">
        <p14:creationId xmlns:p14="http://schemas.microsoft.com/office/powerpoint/2010/main" val="102885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275272" y="209897"/>
            <a:ext cx="7012800" cy="410400"/>
          </a:xfrm>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4" name="Chart 3">
            <a:extLst>
              <a:ext uri="{FF2B5EF4-FFF2-40B4-BE49-F238E27FC236}">
                <a16:creationId xmlns:a16="http://schemas.microsoft.com/office/drawing/2014/main" id="{2B2437A1-069D-2E4B-D409-B246813347D5}"/>
              </a:ext>
            </a:extLst>
          </p:cNvPr>
          <p:cNvGraphicFramePr/>
          <p:nvPr>
            <p:extLst>
              <p:ext uri="{D42A27DB-BD31-4B8C-83A1-F6EECF244321}">
                <p14:modId xmlns:p14="http://schemas.microsoft.com/office/powerpoint/2010/main" val="569970011"/>
              </p:ext>
            </p:extLst>
          </p:nvPr>
        </p:nvGraphicFramePr>
        <p:xfrm>
          <a:off x="173793" y="680724"/>
          <a:ext cx="8797451" cy="392140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F0B63A6-7D77-DCA5-F67F-A92A75274C29}"/>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3"/>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1020859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a:t>
            </a:r>
            <a:r>
              <a:rPr lang="en-US" sz="1800" i="0" u="none" strike="noStrike">
                <a:solidFill>
                  <a:srgbClr val="211261"/>
                </a:solidFill>
                <a:effectLst/>
                <a:latin typeface="Urbanist" panose="020B0A04040200000203" pitchFamily="34" charset="0"/>
                <a:ea typeface="Urbanist" panose="020B0A04040200000203" pitchFamily="34" charset="0"/>
                <a:cs typeface="Urbanist" panose="020B0A04040200000203" pitchFamily="34" charset="0"/>
              </a:rPr>
              <a:t>(2024)</a:t>
            </a:r>
            <a:r>
              <a:rPr lang="en-US" sz="1800" i="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6" name="Chart 5">
            <a:extLst>
              <a:ext uri="{FF2B5EF4-FFF2-40B4-BE49-F238E27FC236}">
                <a16:creationId xmlns:a16="http://schemas.microsoft.com/office/drawing/2014/main" id="{11B5D4FB-B42A-6E23-F523-8E8A1A61E049}"/>
              </a:ext>
            </a:extLst>
          </p:cNvPr>
          <p:cNvGraphicFramePr/>
          <p:nvPr>
            <p:extLst>
              <p:ext uri="{D42A27DB-BD31-4B8C-83A1-F6EECF244321}">
                <p14:modId xmlns:p14="http://schemas.microsoft.com/office/powerpoint/2010/main" val="2385669244"/>
              </p:ext>
            </p:extLst>
          </p:nvPr>
        </p:nvGraphicFramePr>
        <p:xfrm>
          <a:off x="433598" y="1011734"/>
          <a:ext cx="8543688" cy="34878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697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5" name="TextBox 4">
            <a:extLst>
              <a:ext uri="{FF2B5EF4-FFF2-40B4-BE49-F238E27FC236}">
                <a16:creationId xmlns:a16="http://schemas.microsoft.com/office/drawing/2014/main" id="{B3C3FD32-35B7-97BD-0713-34B485B19EC8}"/>
              </a:ext>
            </a:extLst>
          </p:cNvPr>
          <p:cNvSpPr txBox="1"/>
          <p:nvPr/>
        </p:nvSpPr>
        <p:spPr>
          <a:xfrm>
            <a:off x="4329157" y="4797977"/>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8" name="Picture 7" descr="A graph with a line&#10;&#10;Description automatically generated">
            <a:extLst>
              <a:ext uri="{FF2B5EF4-FFF2-40B4-BE49-F238E27FC236}">
                <a16:creationId xmlns:a16="http://schemas.microsoft.com/office/drawing/2014/main" id="{6AD73E53-43A5-ECF7-02D1-93FDEABEFDE4}"/>
              </a:ext>
            </a:extLst>
          </p:cNvPr>
          <p:cNvPicPr>
            <a:picLocks noChangeAspect="1"/>
          </p:cNvPicPr>
          <p:nvPr/>
        </p:nvPicPr>
        <p:blipFill>
          <a:blip r:embed="rId3"/>
          <a:stretch>
            <a:fillRect/>
          </a:stretch>
        </p:blipFill>
        <p:spPr>
          <a:xfrm>
            <a:off x="1050822" y="1011735"/>
            <a:ext cx="5765614" cy="3730388"/>
          </a:xfrm>
          <a:prstGeom prst="rect">
            <a:avLst/>
          </a:prstGeom>
        </p:spPr>
      </p:pic>
    </p:spTree>
    <p:extLst>
      <p:ext uri="{BB962C8B-B14F-4D97-AF65-F5344CB8AC3E}">
        <p14:creationId xmlns:p14="http://schemas.microsoft.com/office/powerpoint/2010/main" val="3794002942"/>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A112A2-B49C-4FD8-B94B-CDE115D98FA9}">
  <ds:schemaRefs>
    <ds:schemaRef ds:uri="http://purl.org/dc/dcmitype/"/>
    <ds:schemaRef ds:uri="http://schemas.microsoft.com/office/2006/documentManagement/types"/>
    <ds:schemaRef ds:uri="9c78bb9a-e7e5-4333-aeb4-fa52a274adc9"/>
    <ds:schemaRef ds:uri="6d893fd5-62e7-4a18-808f-6929b6092986"/>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57F3FEEB-2274-4094-BFDE-E9F464DA7BFA}"/>
</file>

<file path=customXml/itemProps3.xml><?xml version="1.0" encoding="utf-8"?>
<ds:datastoreItem xmlns:ds="http://schemas.openxmlformats.org/officeDocument/2006/customXml" ds:itemID="{B256BAED-4285-4496-8F2F-C943C74828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3954</TotalTime>
  <Words>851</Words>
  <Application>Microsoft Office PowerPoint</Application>
  <PresentationFormat>Custom</PresentationFormat>
  <Paragraphs>101</Paragraphs>
  <Slides>10</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10</vt:i4>
      </vt:variant>
    </vt:vector>
  </HeadingPairs>
  <TitlesOfParts>
    <vt:vector size="23" baseType="lpstr">
      <vt:lpstr>Arial</vt:lpstr>
      <vt:lpstr>Arial,Sans-Serif</vt:lpstr>
      <vt:lpstr>Avenir Book</vt:lpstr>
      <vt:lpstr>Calibri</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PowerPoint Presentation</vt:lpstr>
      <vt:lpstr>Physical Medicine &amp; Rehabilitation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Physical Medicine &amp;  Rehabilitation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810</cp:revision>
  <dcterms:created xsi:type="dcterms:W3CDTF">2022-09-01T21:39:29Z</dcterms:created>
  <dcterms:modified xsi:type="dcterms:W3CDTF">2026-05-01T18:08:04Z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