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8"/>
  </p:notesMasterIdLst>
  <p:handoutMasterIdLst>
    <p:handoutMasterId r:id="rId19"/>
  </p:handoutMasterIdLst>
  <p:sldIdLst>
    <p:sldId id="323" r:id="rId9"/>
    <p:sldId id="338" r:id="rId10"/>
    <p:sldId id="324" r:id="rId11"/>
    <p:sldId id="328" r:id="rId12"/>
    <p:sldId id="353" r:id="rId13"/>
    <p:sldId id="352" r:id="rId14"/>
    <p:sldId id="355" r:id="rId15"/>
    <p:sldId id="356" r:id="rId16"/>
    <p:sldId id="351" r:id="rId17"/>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B2CE72-3354-4EB3-9CEB-A86E5B4DF7A4}" v="1" dt="2026-05-01T18:18:26.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custSel modSld">
      <pc:chgData name="Hannah Burgess" userId="a22e7458-e6e0-41a6-894e-e311d127ff86" providerId="ADAL" clId="{11B46E2C-4437-43B4-BC76-B4C277BA6017}" dt="2026-05-01T18:18:49.808" v="43" actId="207"/>
      <pc:docMkLst>
        <pc:docMk/>
      </pc:docMkLst>
      <pc:sldChg chg="delSp modSp mod">
        <pc:chgData name="Hannah Burgess" userId="a22e7458-e6e0-41a6-894e-e311d127ff86" providerId="ADAL" clId="{11B46E2C-4437-43B4-BC76-B4C277BA6017}" dt="2026-05-01T18:18:49.808" v="43" actId="207"/>
        <pc:sldMkLst>
          <pc:docMk/>
          <pc:sldMk cId="140364483" sldId="351"/>
        </pc:sldMkLst>
        <pc:spChg chg="mod">
          <ac:chgData name="Hannah Burgess" userId="a22e7458-e6e0-41a6-894e-e311d127ff86" providerId="ADAL" clId="{11B46E2C-4437-43B4-BC76-B4C277BA6017}" dt="2026-05-01T18:18:49.808" v="43" actId="207"/>
          <ac:spMkLst>
            <pc:docMk/>
            <pc:sldMk cId="140364483" sldId="351"/>
            <ac:spMk id="5" creationId="{9C202FD5-8AC3-FF14-7155-4B8D95E7E120}"/>
          </ac:spMkLst>
        </pc:spChg>
        <pc:picChg chg="del mod">
          <ac:chgData name="Hannah Burgess" userId="a22e7458-e6e0-41a6-894e-e311d127ff86" providerId="ADAL" clId="{11B46E2C-4437-43B4-BC76-B4C277BA6017}" dt="2026-05-01T18:18:41.215" v="41" actId="478"/>
          <ac:picMkLst>
            <pc:docMk/>
            <pc:sldMk cId="140364483" sldId="351"/>
            <ac:picMk id="4" creationId="{2F6AD242-23BA-1EAB-1FC2-95FDC6B0CBB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1</c:v>
                </c:pt>
                <c:pt idx="1">
                  <c:v>8</c:v>
                </c:pt>
                <c:pt idx="2">
                  <c:v>16</c:v>
                </c:pt>
                <c:pt idx="3">
                  <c:v>36</c:v>
                </c:pt>
                <c:pt idx="4">
                  <c:v>53</c:v>
                </c:pt>
                <c:pt idx="5">
                  <c:v>62</c:v>
                </c:pt>
                <c:pt idx="6">
                  <c:v>23</c:v>
                </c:pt>
                <c:pt idx="7">
                  <c:v>9</c:v>
                </c:pt>
                <c:pt idx="8">
                  <c:v>3</c:v>
                </c:pt>
                <c:pt idx="9">
                  <c:v>1</c:v>
                </c:pt>
                <c:pt idx="10">
                  <c:v>4</c:v>
                </c:pt>
              </c:numCache>
            </c:numRef>
          </c:val>
          <c:extLst>
            <c:ext xmlns:c16="http://schemas.microsoft.com/office/drawing/2014/chart" uri="{C3380CC4-5D6E-409C-BE32-E72D297353CC}">
              <c16:uniqueId val="{00000000-8F4B-473C-AD08-9DE423F24EB0}"/>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0</c:v>
                </c:pt>
                <c:pt idx="1">
                  <c:v>14</c:v>
                </c:pt>
                <c:pt idx="2">
                  <c:v>23</c:v>
                </c:pt>
                <c:pt idx="3">
                  <c:v>14</c:v>
                </c:pt>
                <c:pt idx="4">
                  <c:v>17</c:v>
                </c:pt>
                <c:pt idx="5">
                  <c:v>10</c:v>
                </c:pt>
                <c:pt idx="6">
                  <c:v>5</c:v>
                </c:pt>
                <c:pt idx="7">
                  <c:v>1</c:v>
                </c:pt>
                <c:pt idx="8">
                  <c:v>0</c:v>
                </c:pt>
                <c:pt idx="9">
                  <c:v>0</c:v>
                </c:pt>
                <c:pt idx="10">
                  <c:v>2</c:v>
                </c:pt>
              </c:numCache>
            </c:numRef>
          </c:val>
          <c:extLst>
            <c:ext xmlns:c16="http://schemas.microsoft.com/office/drawing/2014/chart" uri="{C3380CC4-5D6E-409C-BE32-E72D297353CC}">
              <c16:uniqueId val="{00000001-8F4B-473C-AD08-9DE423F24EB0}"/>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0</c:v>
                </c:pt>
                <c:pt idx="3">
                  <c:v>0</c:v>
                </c:pt>
                <c:pt idx="4">
                  <c:v>1</c:v>
                </c:pt>
                <c:pt idx="5">
                  <c:v>13</c:v>
                </c:pt>
                <c:pt idx="6">
                  <c:v>38</c:v>
                </c:pt>
                <c:pt idx="7">
                  <c:v>66</c:v>
                </c:pt>
                <c:pt idx="8">
                  <c:v>62</c:v>
                </c:pt>
                <c:pt idx="9">
                  <c:v>22</c:v>
                </c:pt>
                <c:pt idx="10">
                  <c:v>14</c:v>
                </c:pt>
              </c:numCache>
            </c:numRef>
          </c:val>
          <c:extLst>
            <c:ext xmlns:c16="http://schemas.microsoft.com/office/drawing/2014/chart" uri="{C3380CC4-5D6E-409C-BE32-E72D297353CC}">
              <c16:uniqueId val="{00000000-6396-4A58-BA51-51E97C98B384}"/>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6</c:v>
                </c:pt>
                <c:pt idx="5">
                  <c:v>16</c:v>
                </c:pt>
                <c:pt idx="6">
                  <c:v>23</c:v>
                </c:pt>
                <c:pt idx="7">
                  <c:v>15</c:v>
                </c:pt>
                <c:pt idx="8">
                  <c:v>7</c:v>
                </c:pt>
                <c:pt idx="9">
                  <c:v>3</c:v>
                </c:pt>
                <c:pt idx="10">
                  <c:v>16</c:v>
                </c:pt>
              </c:numCache>
            </c:numRef>
          </c:val>
          <c:extLst>
            <c:ext xmlns:c16="http://schemas.microsoft.com/office/drawing/2014/chart" uri="{C3380CC4-5D6E-409C-BE32-E72D297353CC}">
              <c16:uniqueId val="{00000001-6396-4A58-BA51-51E97C98B384}"/>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abms.org/board/american-board-of-surgery/#abs-gs"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os.org/" TargetMode="External"/><Relationship Id="rId7" Type="http://schemas.openxmlformats.org/officeDocument/2006/relationships/hyperlink" Target="https://www.facs.org/for-medical-professionals/membership-community/young-fellows-association/mentor/" TargetMode="External"/><Relationship Id="rId2" Type="http://schemas.openxmlformats.org/officeDocument/2006/relationships/hyperlink" Target="https://www.aamc.org/cim/explore-options/specialty-profiles/general-surgery#overview" TargetMode="External"/><Relationship Id="rId1" Type="http://schemas.openxmlformats.org/officeDocument/2006/relationships/slideLayout" Target="../slideLayouts/slideLayout6.xml"/><Relationship Id="rId6" Type="http://schemas.openxmlformats.org/officeDocument/2006/relationships/hyperlink" Target="https://www.facos.org/OS/Membership/Mentor_Match/OS/Navigation/Membership/Mentor_Match.aspx?hkey=d94a7776-8bc0-4646-bb9b-d9bf8648210d" TargetMode="External"/><Relationship Id="rId5" Type="http://schemas.openxmlformats.org/officeDocument/2006/relationships/hyperlink" Target="https://www.facs.org/for-medical-professionals/education/programs/so-you-want-to-be-a-surgeon/" TargetMode="External"/><Relationship Id="rId4" Type="http://schemas.openxmlformats.org/officeDocument/2006/relationships/hyperlink" Target="https://www.fac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lIns="91440" tIns="45720" rIns="91440" bIns="45720" anchor="t"/>
          <a:lstStyle/>
          <a:p>
            <a:pPr algn="ctr"/>
            <a:r>
              <a:rPr lang="en-US" sz="3300" dirty="0">
                <a:latin typeface="Urbanist ExtraBold"/>
              </a:rPr>
              <a:t>Surgery - General</a:t>
            </a:r>
            <a:endParaRPr lang="en-US" sz="3300" b="0" dirty="0">
              <a:solidFill>
                <a:srgbClr val="000000"/>
              </a:solidFill>
            </a:endParaRPr>
          </a:p>
          <a:p>
            <a:pPr algn="ctr"/>
            <a:endParaRPr lang="en-US" sz="3300" dirty="0"/>
          </a:p>
        </p:txBody>
      </p:sp>
    </p:spTree>
    <p:extLst>
      <p:ext uri="{BB962C8B-B14F-4D97-AF65-F5344CB8AC3E}">
        <p14:creationId xmlns:p14="http://schemas.microsoft.com/office/powerpoint/2010/main" val="362277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793015" y="619999"/>
            <a:ext cx="5022951" cy="1871278"/>
          </a:xfrm>
        </p:spPr>
        <p:txBody>
          <a:bodyPr lIns="91440" tIns="45720" rIns="91440" bIns="45720" anchor="t">
            <a:noAutofit/>
          </a:bodyPr>
          <a:lstStyle/>
          <a:p>
            <a:pPr algn="l">
              <a:spcBef>
                <a:spcPts val="850"/>
              </a:spcBef>
            </a:pPr>
            <a:r>
              <a:rPr lang="en-US" sz="1600" b="0">
                <a:solidFill>
                  <a:srgbClr val="000000"/>
                </a:solidFill>
                <a:latin typeface="Urbanist"/>
                <a:ea typeface="Urbanist" panose="020B0A04040200000203" pitchFamily="34" charset="0"/>
                <a:cs typeface="Segoe UI"/>
              </a:rPr>
              <a:t>A general surgeon has principal expertise in the diagnosis and care of patients with diseases and disorders affecting the abdomen, digestive tract, endocrine system, breast, skin and blood vessels. </a:t>
            </a:r>
          </a:p>
          <a:p>
            <a:pPr algn="l">
              <a:spcBef>
                <a:spcPts val="850"/>
              </a:spcBef>
            </a:pPr>
            <a:r>
              <a:rPr lang="en-US" sz="1600" b="0">
                <a:solidFill>
                  <a:srgbClr val="000000"/>
                </a:solidFill>
                <a:latin typeface="Urbanist"/>
                <a:ea typeface="Urbanist" panose="020B0A04040200000203" pitchFamily="34" charset="0"/>
                <a:cs typeface="Segoe UI"/>
              </a:rPr>
              <a:t>A general surgeon</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is also trained in the treatment of patients who are injured or critically ill, and in the care of pediatric and cancer patients. General surgeons are skilled in the use of minimally invasive techniques and endoscopies. Common conditions treated by general surgeons include hernias, gallstones, appendicitis, breast tumors, thyroid disorders, pancreatitis, bowel obstructions, colon inflammation and colon cancer. </a:t>
            </a:r>
          </a:p>
          <a:p>
            <a:pPr algn="l">
              <a:spcBef>
                <a:spcPts val="850"/>
              </a:spcBef>
            </a:pPr>
            <a:r>
              <a:rPr lang="en-US" sz="1600" b="0">
                <a:solidFill>
                  <a:srgbClr val="000000"/>
                </a:solidFill>
                <a:latin typeface="Urbanist"/>
                <a:ea typeface="Urbanist" panose="020B0A04040200000203" pitchFamily="34" charset="0"/>
                <a:cs typeface="Segoe UI"/>
              </a:rPr>
              <a:t>Some general surgeons pursue additional training and specialize in the fields of pediatric surgery, surgical oncology, vascular surgery, trauma surgery, transplant surgery and others. </a:t>
            </a:r>
          </a:p>
          <a:p>
            <a:pPr algn="l">
              <a:spcBef>
                <a:spcPts val="850"/>
              </a:spcBef>
            </a:pPr>
            <a:endParaRPr lang="en-US" sz="1600" b="0" dirty="0">
              <a:solidFill>
                <a:srgbClr val="000000"/>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675156" y="122652"/>
            <a:ext cx="5268596" cy="1636713"/>
          </a:xfrm>
          <a:prstGeom prst="rect">
            <a:avLst/>
          </a:prstGeom>
          <a:ln>
            <a:noFill/>
          </a:ln>
        </p:spPr>
        <p:txBody>
          <a:bodyPr lIns="91440" tIns="45720" rIns="91440" bIns="45720" anchor="t"/>
          <a:lstStyle/>
          <a:p>
            <a:r>
              <a:rPr lang="en-US" sz="2800" b="1" dirty="0">
                <a:solidFill>
                  <a:srgbClr val="211261"/>
                </a:solidFill>
                <a:latin typeface="Urbanist"/>
                <a:ea typeface="+mn-lt"/>
                <a:cs typeface="+mn-lt"/>
              </a:rPr>
              <a:t>Surgery Overview</a:t>
            </a:r>
            <a:endParaRPr lang="en-US" sz="2800" b="1" dirty="0">
              <a:solidFill>
                <a:srgbClr val="211261"/>
              </a:solidFill>
              <a:cs typeface="Calibri"/>
            </a:endParaRPr>
          </a:p>
          <a:p>
            <a:pPr marL="0" indent="0">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
        <p:nvSpPr>
          <p:cNvPr id="5" name="TextBox 4">
            <a:extLst>
              <a:ext uri="{FF2B5EF4-FFF2-40B4-BE49-F238E27FC236}">
                <a16:creationId xmlns:a16="http://schemas.microsoft.com/office/drawing/2014/main" id="{42364E82-8827-6CE7-A227-562401769ED2}"/>
              </a:ext>
            </a:extLst>
          </p:cNvPr>
          <p:cNvSpPr txBox="1"/>
          <p:nvPr/>
        </p:nvSpPr>
        <p:spPr>
          <a:xfrm>
            <a:off x="3795203" y="4700403"/>
            <a:ext cx="443421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latin typeface="Urbanist"/>
                <a:cs typeface="Segoe UI"/>
              </a:rPr>
              <a:t>Sources</a:t>
            </a:r>
            <a:r>
              <a:rPr lang="en-US" sz="800" dirty="0">
                <a:latin typeface="Urbanist"/>
                <a:cs typeface="Segoe UI"/>
              </a:rPr>
              <a:t>​</a:t>
            </a:r>
          </a:p>
          <a:p>
            <a:r>
              <a:rPr lang="en-US" sz="800" u="sng" dirty="0">
                <a:solidFill>
                  <a:srgbClr val="467886"/>
                </a:solidFill>
                <a:latin typeface="Urbanist"/>
                <a:cs typeface="Segoe UI"/>
                <a:hlinkClick r:id="rId2"/>
              </a:rPr>
              <a:t>American Board of Medical Specialties </a:t>
            </a:r>
            <a:r>
              <a:rPr lang="en-US" sz="800" dirty="0">
                <a:latin typeface="Urbanist"/>
                <a:cs typeface="Segoe UI"/>
              </a:rPr>
              <a:t>(Last accessed 2023)​</a:t>
            </a:r>
            <a:endParaRPr lang="en-US" sz="800">
              <a:latin typeface="Urbanist"/>
              <a:cs typeface="Segoe UI"/>
            </a:endParaRPr>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1866819" y="2125854"/>
            <a:ext cx="5485781" cy="883547"/>
          </a:xfrm>
        </p:spPr>
        <p:txBody>
          <a:bodyPr lIns="91440" tIns="45720" rIns="91440" bIns="45720" anchor="ctr"/>
          <a:lstStyle/>
          <a:p>
            <a:pPr marL="285750" indent="-285750">
              <a:spcBef>
                <a:spcPts val="850"/>
              </a:spcBef>
              <a:buFont typeface="Arial"/>
              <a:buChar char="•"/>
            </a:pPr>
            <a:r>
              <a:rPr lang="en-US" sz="1600" b="0">
                <a:latin typeface="Urbanist"/>
                <a:cs typeface="Arial"/>
              </a:rPr>
              <a:t>Complex General Surgical Oncology</a:t>
            </a:r>
          </a:p>
          <a:p>
            <a:pPr marL="285750" indent="-285750">
              <a:spcBef>
                <a:spcPts val="850"/>
              </a:spcBef>
              <a:buFont typeface="Arial"/>
              <a:buChar char="•"/>
            </a:pPr>
            <a:r>
              <a:rPr lang="en-US" sz="1600" b="0">
                <a:latin typeface="Urbanist"/>
                <a:cs typeface="Arial"/>
              </a:rPr>
              <a:t>Hand Surgery </a:t>
            </a:r>
          </a:p>
          <a:p>
            <a:pPr marL="285750" indent="-285750">
              <a:spcBef>
                <a:spcPts val="850"/>
              </a:spcBef>
              <a:buFont typeface="Arial"/>
              <a:buChar char="•"/>
            </a:pPr>
            <a:r>
              <a:rPr lang="en-US" sz="1600" b="0">
                <a:latin typeface="Urbanist"/>
                <a:cs typeface="Arial"/>
              </a:rPr>
              <a:t>Pediatric Surgery</a:t>
            </a:r>
          </a:p>
          <a:p>
            <a:pPr marL="285750" indent="-285750">
              <a:spcBef>
                <a:spcPts val="850"/>
              </a:spcBef>
              <a:buFont typeface="Arial"/>
              <a:buChar char="•"/>
            </a:pPr>
            <a:r>
              <a:rPr lang="en-US" sz="1600" b="0">
                <a:latin typeface="Urbanist"/>
                <a:cs typeface="Arial"/>
              </a:rPr>
              <a:t>Surgical Critical Care</a:t>
            </a:r>
          </a:p>
          <a:p>
            <a:pPr marL="285750" indent="-285750">
              <a:spcBef>
                <a:spcPts val="850"/>
              </a:spcBef>
              <a:buFont typeface="Arial"/>
              <a:buChar char="•"/>
            </a:pPr>
            <a:r>
              <a:rPr lang="en-US" sz="1600" b="0">
                <a:latin typeface="Urbanist"/>
                <a:cs typeface="Arial"/>
              </a:rPr>
              <a:t>Vascular Surgery – Independent</a:t>
            </a:r>
          </a:p>
          <a:p>
            <a:pPr marL="285750" indent="-285750">
              <a:spcBef>
                <a:spcPts val="850"/>
              </a:spcBef>
              <a:buFont typeface="Arial"/>
              <a:buChar char="•"/>
            </a:pPr>
            <a:endParaRPr lang="en-US" sz="1600" b="0" dirty="0">
              <a:latin typeface="Urbanist"/>
              <a:cs typeface="Arial"/>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151958" y="4326300"/>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
        <p:nvSpPr>
          <p:cNvPr id="5" name="TextBox 4">
            <a:extLst>
              <a:ext uri="{FF2B5EF4-FFF2-40B4-BE49-F238E27FC236}">
                <a16:creationId xmlns:a16="http://schemas.microsoft.com/office/drawing/2014/main" id="{C85C5C8E-3531-9AD0-24A3-73DED185281B}"/>
              </a:ext>
            </a:extLst>
          </p:cNvPr>
          <p:cNvSpPr txBox="1"/>
          <p:nvPr/>
        </p:nvSpPr>
        <p:spPr>
          <a:xfrm>
            <a:off x="2034078" y="637273"/>
            <a:ext cx="549109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Urbanist"/>
                <a:ea typeface="+mn-lt"/>
                <a:cs typeface="+mn-lt"/>
              </a:rPr>
              <a:t>Surgery Subspecialties</a:t>
            </a:r>
            <a:r>
              <a:rPr lang="en-US" sz="2400" b="1" dirty="0">
                <a:solidFill>
                  <a:schemeClr val="bg1"/>
                </a:solidFill>
                <a:latin typeface="Urbanist"/>
              </a:rPr>
              <a:t>​</a:t>
            </a:r>
            <a:endParaRPr lang="en-US" sz="2400" b="1" dirty="0">
              <a:solidFill>
                <a:schemeClr val="bg1"/>
              </a:solidFill>
              <a:latin typeface="Urbanist"/>
              <a:ea typeface="Calibri"/>
              <a:cs typeface="Calibri"/>
            </a:endParaRPr>
          </a:p>
        </p:txBody>
      </p:sp>
    </p:spTree>
    <p:extLst>
      <p:ext uri="{BB962C8B-B14F-4D97-AF65-F5344CB8AC3E}">
        <p14:creationId xmlns:p14="http://schemas.microsoft.com/office/powerpoint/2010/main" val="476093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4</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31800" y="429102"/>
            <a:ext cx="7012800" cy="410400"/>
          </a:xfrm>
        </p:spPr>
        <p:txBody>
          <a:bodyPr vert="horz" lIns="91440" tIns="45720" rIns="91440" bIns="45720" rtlCol="0" anchor="t">
            <a:noAutofit/>
          </a:bodyPr>
          <a:lstStyle/>
          <a:p>
            <a:r>
              <a:rPr lang="en-US" sz="2400" dirty="0">
                <a:solidFill>
                  <a:srgbClr val="211261"/>
                </a:solidFill>
                <a:latin typeface="Urbanist"/>
              </a:rPr>
              <a:t>Surgery Data</a:t>
            </a:r>
            <a:r>
              <a:rPr lang="en-US" sz="2400" i="0" u="none" strike="noStrike" dirty="0">
                <a:solidFill>
                  <a:srgbClr val="211261"/>
                </a:solidFill>
                <a:effectLst/>
                <a:latin typeface="Urbanist"/>
              </a:rPr>
              <a:t> Overview</a:t>
            </a:r>
            <a:r>
              <a:rPr lang="en-US" sz="2400" i="0" dirty="0">
                <a:solidFill>
                  <a:srgbClr val="211261"/>
                </a:solidFill>
                <a:effectLst/>
                <a:latin typeface="Urbanist"/>
              </a:rPr>
              <a:t>​</a:t>
            </a:r>
            <a:endParaRPr lang="en-US" sz="2400" dirty="0">
              <a:latin typeface="Urbanist"/>
            </a:endParaRPr>
          </a:p>
        </p:txBody>
      </p:sp>
      <p:graphicFrame>
        <p:nvGraphicFramePr>
          <p:cNvPr id="5" name="Table 4">
            <a:extLst>
              <a:ext uri="{FF2B5EF4-FFF2-40B4-BE49-F238E27FC236}">
                <a16:creationId xmlns:a16="http://schemas.microsoft.com/office/drawing/2014/main" id="{5A5D3ADF-B12A-6954-F496-03B6DAD432E1}"/>
              </a:ext>
            </a:extLst>
          </p:cNvPr>
          <p:cNvGraphicFramePr>
            <a:graphicFrameLocks noGrp="1"/>
          </p:cNvGraphicFramePr>
          <p:nvPr>
            <p:extLst>
              <p:ext uri="{D42A27DB-BD31-4B8C-83A1-F6EECF244321}">
                <p14:modId xmlns:p14="http://schemas.microsoft.com/office/powerpoint/2010/main" val="1322408460"/>
              </p:ext>
            </p:extLst>
          </p:nvPr>
        </p:nvGraphicFramePr>
        <p:xfrm>
          <a:off x="344994" y="838023"/>
          <a:ext cx="5752912" cy="3836766"/>
        </p:xfrm>
        <a:graphic>
          <a:graphicData uri="http://schemas.openxmlformats.org/drawingml/2006/table">
            <a:tbl>
              <a:tblPr bandRow="1">
                <a:tableStyleId>{5C22544A-7EE6-4342-B048-85BDC9FD1C3A}</a:tableStyleId>
              </a:tblPr>
              <a:tblGrid>
                <a:gridCol w="4813325">
                  <a:extLst>
                    <a:ext uri="{9D8B030D-6E8A-4147-A177-3AD203B41FA5}">
                      <a16:colId xmlns:a16="http://schemas.microsoft.com/office/drawing/2014/main" val="854691542"/>
                    </a:ext>
                  </a:extLst>
                </a:gridCol>
                <a:gridCol w="939587">
                  <a:extLst>
                    <a:ext uri="{9D8B030D-6E8A-4147-A177-3AD203B41FA5}">
                      <a16:colId xmlns:a16="http://schemas.microsoft.com/office/drawing/2014/main" val="338175063"/>
                    </a:ext>
                  </a:extLst>
                </a:gridCol>
              </a:tblGrid>
              <a:tr h="262922">
                <a:tc>
                  <a:txBody>
                    <a:bodyPr/>
                    <a:lstStyle/>
                    <a:p>
                      <a:pPr fontAlgn="base"/>
                      <a:r>
                        <a:rPr lang="en-US" sz="1400" dirty="0">
                          <a:effectLst/>
                          <a:latin typeface="Urbanist"/>
                        </a:rPr>
                        <a:t>Number of Accredited Residency Programs (2024)</a:t>
                      </a:r>
                      <a:r>
                        <a:rPr lang="en-US" sz="1400" baseline="30000" dirty="0">
                          <a:effectLst/>
                          <a:latin typeface="Urbanist"/>
                        </a:rPr>
                        <a:t>1</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364</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2469469"/>
                  </a:ext>
                </a:extLst>
              </a:tr>
              <a:tr h="262922">
                <a:tc>
                  <a:txBody>
                    <a:bodyPr/>
                    <a:lstStyle/>
                    <a:p>
                      <a:pPr fontAlgn="base"/>
                      <a:r>
                        <a:rPr lang="en-US" sz="1400" dirty="0">
                          <a:effectLst/>
                          <a:latin typeface="Urbanist"/>
                        </a:rPr>
                        <a:t>Percentage of Programs Often Interviewing DOs (2024)</a:t>
                      </a:r>
                      <a:r>
                        <a:rPr lang="en-US" sz="1400" baseline="30000" dirty="0">
                          <a:effectLst/>
                          <a:latin typeface="Urbanist"/>
                        </a:rPr>
                        <a:t>2</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62%</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859811"/>
                  </a:ext>
                </a:extLst>
              </a:tr>
              <a:tr h="262922">
                <a:tc>
                  <a:txBody>
                    <a:bodyPr/>
                    <a:lstStyle/>
                    <a:p>
                      <a:pPr fontAlgn="base"/>
                      <a:r>
                        <a:rPr lang="en-US" sz="14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4915383"/>
                  </a:ext>
                </a:extLst>
              </a:tr>
              <a:tr h="262922">
                <a:tc>
                  <a:txBody>
                    <a:bodyPr/>
                    <a:lstStyle/>
                    <a:p>
                      <a:pPr fontAlgn="base"/>
                      <a:r>
                        <a:rPr lang="en-US" sz="1400">
                          <a:effectLst/>
                          <a:latin typeface="Urbanist"/>
                        </a:rPr>
                        <a:t>Preliminary Year Required</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No</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7244071"/>
                  </a:ext>
                </a:extLst>
              </a:tr>
              <a:tr h="262922">
                <a:tc>
                  <a:txBody>
                    <a:bodyPr/>
                    <a:lstStyle/>
                    <a:p>
                      <a:pPr fontAlgn="base"/>
                      <a:r>
                        <a:rPr lang="en-US" sz="1400" dirty="0">
                          <a:effectLst/>
                          <a:latin typeface="Urbanist"/>
                        </a:rPr>
                        <a:t>Mean COMLEX Level 2 CE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588</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83015640"/>
                  </a:ext>
                </a:extLst>
              </a:tr>
              <a:tr h="262922">
                <a:tc>
                  <a:txBody>
                    <a:bodyPr/>
                    <a:lstStyle/>
                    <a:p>
                      <a:pPr fontAlgn="base"/>
                      <a:r>
                        <a:rPr lang="en-US" sz="1400" dirty="0">
                          <a:effectLst/>
                          <a:latin typeface="Urbanist"/>
                        </a:rPr>
                        <a:t>Mean USMLE Step 2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248</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8156704"/>
                  </a:ext>
                </a:extLst>
              </a:tr>
              <a:tr h="262922">
                <a:tc>
                  <a:txBody>
                    <a:bodyPr/>
                    <a:lstStyle/>
                    <a:p>
                      <a:pPr fontAlgn="base"/>
                      <a:r>
                        <a:rPr lang="en-US" sz="1400" dirty="0">
                          <a:effectLst/>
                          <a:latin typeface="Urbanist"/>
                        </a:rPr>
                        <a:t>Program Signals (2024/2025 Application Cycle)</a:t>
                      </a:r>
                      <a:r>
                        <a:rPr lang="en-US" sz="1400" baseline="30000" dirty="0">
                          <a:effectLst/>
                          <a:latin typeface="Urbanist"/>
                        </a:rPr>
                        <a:t>4</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15</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9179539"/>
                  </a:ext>
                </a:extLst>
              </a:tr>
              <a:tr h="262922">
                <a:tc>
                  <a:txBody>
                    <a:bodyPr/>
                    <a:lstStyle/>
                    <a:p>
                      <a:pPr fontAlgn="base"/>
                      <a:r>
                        <a:rPr lang="en-US" sz="1400" dirty="0">
                          <a:effectLst/>
                          <a:latin typeface="Urbanist"/>
                        </a:rPr>
                        <a:t>Mean Research Experience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5181251"/>
                  </a:ext>
                </a:extLst>
              </a:tr>
              <a:tr h="262922">
                <a:tc>
                  <a:txBody>
                    <a:bodyPr/>
                    <a:lstStyle/>
                    <a:p>
                      <a:pPr fontAlgn="base"/>
                      <a:r>
                        <a:rPr lang="en-US" sz="1400" dirty="0">
                          <a:effectLst/>
                          <a:latin typeface="Urbanist"/>
                        </a:rPr>
                        <a:t>Mean Publications, Presentations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6.9</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9746536"/>
                  </a:ext>
                </a:extLst>
              </a:tr>
              <a:tr h="262922">
                <a:tc>
                  <a:txBody>
                    <a:bodyPr/>
                    <a:lstStyle/>
                    <a:p>
                      <a:pPr fontAlgn="base"/>
                      <a:r>
                        <a:rPr lang="en-US" sz="1400" dirty="0">
                          <a:effectLst/>
                          <a:latin typeface="Urbanist"/>
                        </a:rPr>
                        <a:t>Mean Number of Work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8238087"/>
                  </a:ext>
                </a:extLst>
              </a:tr>
              <a:tr h="262922">
                <a:tc>
                  <a:txBody>
                    <a:bodyPr/>
                    <a:lstStyle/>
                    <a:p>
                      <a:pPr fontAlgn="base"/>
                      <a:r>
                        <a:rPr lang="en-US" sz="1400" dirty="0">
                          <a:effectLst/>
                          <a:latin typeface="Urbanist"/>
                        </a:rPr>
                        <a:t>Mean Number of Volunteer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9887577"/>
                  </a:ext>
                </a:extLst>
              </a:tr>
              <a:tr h="262922">
                <a:tc>
                  <a:txBody>
                    <a:bodyPr/>
                    <a:lstStyle/>
                    <a:p>
                      <a:pPr fontAlgn="base"/>
                      <a:r>
                        <a:rPr lang="en-US" sz="1400" dirty="0">
                          <a:effectLst/>
                          <a:latin typeface="Urbanist"/>
                        </a:rPr>
                        <a:t>Average Hours Worked Per Week</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59.4</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3431327"/>
                  </a:ext>
                </a:extLst>
              </a:tr>
              <a:tr h="262922">
                <a:tc>
                  <a:txBody>
                    <a:bodyPr/>
                    <a:lstStyle/>
                    <a:p>
                      <a:pPr fontAlgn="base"/>
                      <a:r>
                        <a:rPr lang="en-US" sz="1400" dirty="0">
                          <a:effectLst/>
                          <a:latin typeface="Urbanist"/>
                        </a:rPr>
                        <a:t>Median Salary</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$371,500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4739504"/>
                  </a:ext>
                </a:extLst>
              </a:tr>
            </a:tbl>
          </a:graphicData>
        </a:graphic>
      </p:graphicFrame>
      <p:sp>
        <p:nvSpPr>
          <p:cNvPr id="4" name="TextBox 3">
            <a:extLst>
              <a:ext uri="{FF2B5EF4-FFF2-40B4-BE49-F238E27FC236}">
                <a16:creationId xmlns:a16="http://schemas.microsoft.com/office/drawing/2014/main" id="{913C0AC9-CCE8-9297-7BC0-DA8F88CC9DDA}"/>
              </a:ext>
            </a:extLst>
          </p:cNvPr>
          <p:cNvSpPr txBox="1"/>
          <p:nvPr/>
        </p:nvSpPr>
        <p:spPr>
          <a:xfrm>
            <a:off x="6378498" y="1018272"/>
            <a:ext cx="2632818"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solidFill>
                  <a:srgbClr val="595959"/>
                </a:solidFill>
                <a:latin typeface="Avenir Book"/>
                <a:cs typeface="Arial"/>
              </a:rPr>
              <a:t>Sources</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2"/>
              </a:rPr>
              <a:t>Accreditation Council for Graduate Medical Education (ACGME)</a:t>
            </a:r>
            <a:r>
              <a:rPr lang="en-US" sz="950" dirty="0">
                <a:cs typeface="Arial"/>
              </a:rPr>
              <a:t>​</a:t>
            </a:r>
          </a:p>
          <a:p>
            <a:pPr marL="87630" indent="-87630" algn="just">
              <a:buFont typeface=""/>
              <a:buAutoNum type="arabicPeriod"/>
            </a:pPr>
            <a:r>
              <a:rPr lang="en-US" sz="950" u="sng" dirty="0">
                <a:solidFill>
                  <a:srgbClr val="467886"/>
                </a:solidFill>
                <a:latin typeface="Avenir Book"/>
                <a:cs typeface="Arial"/>
                <a:hlinkClick r:id="rId3"/>
              </a:rPr>
              <a:t>Results of the 2024 NRMP Program Director Survey</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4"/>
              </a:rPr>
              <a:t>Charting Outcomes in the Match: Senior Students of U.S. DO Medical Schools</a:t>
            </a:r>
            <a:r>
              <a:rPr lang="en-US" sz="950" dirty="0">
                <a:latin typeface="Avenir Book"/>
                <a:cs typeface="Arial"/>
              </a:rPr>
              <a:t>​</a:t>
            </a:r>
          </a:p>
          <a:p>
            <a:pPr marL="87630" indent="-87630" algn="just">
              <a:buFont typeface=""/>
              <a:buAutoNum type="arabicPeriod"/>
            </a:pPr>
            <a:r>
              <a:rPr lang="en-US" sz="95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95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950" u="sng" dirty="0">
                <a:solidFill>
                  <a:srgbClr val="3063C2"/>
                </a:solidFill>
                <a:latin typeface="Avenir Book"/>
                <a:cs typeface="Arial"/>
              </a:rPr>
              <a:t>025</a:t>
            </a:r>
            <a:endParaRPr lang="en-US" sz="950" dirty="0">
              <a:solidFill>
                <a:srgbClr val="3063C2"/>
              </a:solidFill>
              <a:latin typeface="Avenir Book"/>
              <a:cs typeface="Arial"/>
            </a:endParaRPr>
          </a:p>
          <a:p>
            <a:pPr marL="87630" indent="-87630" algn="just">
              <a:buFont typeface=""/>
              <a:buAutoNum type="arabicPeriod"/>
            </a:pPr>
            <a:r>
              <a:rPr lang="en-US" sz="950" u="sng" dirty="0">
                <a:solidFill>
                  <a:srgbClr val="467886"/>
                </a:solidFill>
                <a:latin typeface="Avenir Book"/>
                <a:cs typeface="Arial"/>
                <a:hlinkClick r:id="rId6"/>
              </a:rPr>
              <a:t>Careers in Medicine</a:t>
            </a:r>
            <a:r>
              <a:rPr lang="en-US" sz="95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5" y="1011735"/>
            <a:ext cx="3978759"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2 CK score (92%)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(90%)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(88%)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(88%)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Leadership qualities (85%)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(83%)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(81%)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Diversity characteristics (80%)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History of having overcome significant obstacles (78%)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Grades in required clerkships (78%)</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6" y="1011735"/>
            <a:ext cx="3923799"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Grades in clerkship in desired specialty (78%)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Class ranking/quartile (73%)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Other life experience (71%)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Any failed attempt in USMLE (71%)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Volunteer/extracurricular experiences (68%)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Awards or special honors in clinical clerkships (68%)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Geographic preferences (66%)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Evidence of professionalism and ethics (64%)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Receipt of program preference signal (61%)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Personal prior knowledge of the applicant (61%) </a:t>
            </a:r>
          </a:p>
        </p:txBody>
      </p:sp>
    </p:spTree>
    <p:extLst>
      <p:ext uri="{BB962C8B-B14F-4D97-AF65-F5344CB8AC3E}">
        <p14:creationId xmlns:p14="http://schemas.microsoft.com/office/powerpoint/2010/main" val="1028854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8" name="Chart 7">
            <a:extLst>
              <a:ext uri="{FF2B5EF4-FFF2-40B4-BE49-F238E27FC236}">
                <a16:creationId xmlns:a16="http://schemas.microsoft.com/office/drawing/2014/main" id="{F606D9CC-C0A8-788F-FA99-DEF37C330F3A}"/>
              </a:ext>
            </a:extLst>
          </p:cNvPr>
          <p:cNvGraphicFramePr/>
          <p:nvPr>
            <p:extLst>
              <p:ext uri="{D42A27DB-BD31-4B8C-83A1-F6EECF244321}">
                <p14:modId xmlns:p14="http://schemas.microsoft.com/office/powerpoint/2010/main" val="1659891716"/>
              </p:ext>
            </p:extLst>
          </p:nvPr>
        </p:nvGraphicFramePr>
        <p:xfrm>
          <a:off x="430223" y="1120143"/>
          <a:ext cx="8379240" cy="32967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085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6" name="Chart 5">
            <a:extLst>
              <a:ext uri="{FF2B5EF4-FFF2-40B4-BE49-F238E27FC236}">
                <a16:creationId xmlns:a16="http://schemas.microsoft.com/office/drawing/2014/main" id="{11B5D4FB-B42A-6E23-F523-8E8A1A61E049}"/>
              </a:ext>
            </a:extLst>
          </p:cNvPr>
          <p:cNvGraphicFramePr/>
          <p:nvPr>
            <p:extLst>
              <p:ext uri="{D42A27DB-BD31-4B8C-83A1-F6EECF244321}">
                <p14:modId xmlns:p14="http://schemas.microsoft.com/office/powerpoint/2010/main" val="3969151789"/>
              </p:ext>
            </p:extLst>
          </p:nvPr>
        </p:nvGraphicFramePr>
        <p:xfrm>
          <a:off x="433598" y="1248937"/>
          <a:ext cx="8543688" cy="30628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6973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7" name="TextBox 6">
            <a:extLst>
              <a:ext uri="{FF2B5EF4-FFF2-40B4-BE49-F238E27FC236}">
                <a16:creationId xmlns:a16="http://schemas.microsoft.com/office/drawing/2014/main" id="{560CF613-105F-A199-8225-9C76100EDF53}"/>
              </a:ext>
            </a:extLst>
          </p:cNvPr>
          <p:cNvSpPr txBox="1"/>
          <p:nvPr/>
        </p:nvSpPr>
        <p:spPr>
          <a:xfrm>
            <a:off x="4068763" y="4827219"/>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6" name="Picture 5" descr="A graph with a line&#10;&#10;Description automatically generated">
            <a:extLst>
              <a:ext uri="{FF2B5EF4-FFF2-40B4-BE49-F238E27FC236}">
                <a16:creationId xmlns:a16="http://schemas.microsoft.com/office/drawing/2014/main" id="{1AE82A0C-F528-EFF2-4758-8B4D2D64E12D}"/>
              </a:ext>
            </a:extLst>
          </p:cNvPr>
          <p:cNvPicPr>
            <a:picLocks noChangeAspect="1"/>
          </p:cNvPicPr>
          <p:nvPr/>
        </p:nvPicPr>
        <p:blipFill>
          <a:blip r:embed="rId3"/>
          <a:stretch>
            <a:fillRect/>
          </a:stretch>
        </p:blipFill>
        <p:spPr>
          <a:xfrm>
            <a:off x="1206616" y="989629"/>
            <a:ext cx="5724293" cy="3697045"/>
          </a:xfrm>
          <a:prstGeom prst="rect">
            <a:avLst/>
          </a:prstGeom>
        </p:spPr>
      </p:pic>
    </p:spTree>
    <p:extLst>
      <p:ext uri="{BB962C8B-B14F-4D97-AF65-F5344CB8AC3E}">
        <p14:creationId xmlns:p14="http://schemas.microsoft.com/office/powerpoint/2010/main" val="379400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vert="horz" lIns="91440" tIns="45720" rIns="91440" bIns="45720" rtlCol="0" anchor="t">
            <a:noAutofit/>
          </a:bodyPr>
          <a:lstStyle/>
          <a:p>
            <a:r>
              <a:rPr lang="en-US" sz="3200" dirty="0">
                <a:solidFill>
                  <a:srgbClr val="211261"/>
                </a:solidFill>
                <a:latin typeface="Urbanist"/>
              </a:rPr>
              <a:t>Surgery Resources</a:t>
            </a:r>
            <a:endParaRPr lang="en-US" dirty="0">
              <a:latin typeface="Urbanist"/>
            </a:endParaRPr>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600" dirty="0">
                <a:solidFill>
                  <a:srgbClr val="211261"/>
                </a:solidFill>
                <a:latin typeface="Urbanist"/>
                <a:ea typeface="Urbanist" panose="020B0A04040200000203" pitchFamily="34" charset="0"/>
                <a:cs typeface="Arial"/>
                <a:hlinkClick r:id="rId2">
                  <a:extLst>
                    <a:ext uri="{A12FA001-AC4F-418D-AE19-62706E023703}">
                      <ahyp:hlinkClr xmlns:ahyp="http://schemas.microsoft.com/office/drawing/2018/hyperlinkcolor" val="tx"/>
                    </a:ext>
                  </a:extLst>
                </a:hlinkClick>
              </a:rPr>
              <a:t>Careers in Medicine Website</a:t>
            </a:r>
          </a:p>
          <a:p>
            <a:pPr marL="285750" indent="-285750">
              <a:lnSpc>
                <a:spcPct val="150000"/>
              </a:lnSpc>
              <a:spcBef>
                <a:spcPts val="0"/>
              </a:spcBef>
              <a:buFont typeface="Arial,Sans-Serif" panose="020B0604020202020204" pitchFamily="34" charset="0"/>
            </a:pPr>
            <a:r>
              <a:rPr lang="en-US" sz="1600" dirty="0">
                <a:solidFill>
                  <a:srgbClr val="211261"/>
                </a:solidFill>
                <a:latin typeface="Urbanist"/>
                <a:ea typeface="Urbanist" panose="020B0A04040200000203" pitchFamily="34" charset="0"/>
                <a:cs typeface="Arial"/>
                <a:hlinkClick r:id="rId3">
                  <a:extLst>
                    <a:ext uri="{A12FA001-AC4F-418D-AE19-62706E023703}">
                      <ahyp:hlinkClr xmlns:ahyp="http://schemas.microsoft.com/office/drawing/2018/hyperlinkcolor" val="tx"/>
                    </a:ext>
                  </a:extLst>
                </a:hlinkClick>
              </a:rPr>
              <a:t>American College of Osteopathic Surgeons</a:t>
            </a:r>
          </a:p>
          <a:p>
            <a:pPr marL="285750" indent="-285750">
              <a:lnSpc>
                <a:spcPct val="150000"/>
              </a:lnSpc>
              <a:spcBef>
                <a:spcPts val="0"/>
              </a:spcBef>
              <a:buFont typeface="Arial,Sans-Serif" panose="020B0604020202020204" pitchFamily="34" charset="0"/>
            </a:pPr>
            <a:r>
              <a:rPr lang="en-US" sz="1600" dirty="0">
                <a:solidFill>
                  <a:srgbClr val="211261"/>
                </a:solidFill>
                <a:latin typeface="Urbanist"/>
                <a:ea typeface="Urbanist" panose="020B0A04040200000203" pitchFamily="34" charset="0"/>
                <a:cs typeface="Arial"/>
                <a:hlinkClick r:id="rId4">
                  <a:extLst>
                    <a:ext uri="{A12FA001-AC4F-418D-AE19-62706E023703}">
                      <ahyp:hlinkClr xmlns:ahyp="http://schemas.microsoft.com/office/drawing/2018/hyperlinkcolor" val="tx"/>
                    </a:ext>
                  </a:extLst>
                </a:hlinkClick>
              </a:rPr>
              <a:t>American College of Surgeons</a:t>
            </a:r>
          </a:p>
          <a:p>
            <a:pPr marL="285750" indent="-285750">
              <a:lnSpc>
                <a:spcPct val="150000"/>
              </a:lnSpc>
              <a:spcBef>
                <a:spcPts val="0"/>
              </a:spcBef>
              <a:buFont typeface="Arial,Sans-Serif" panose="020B0604020202020204" pitchFamily="34" charset="0"/>
            </a:pPr>
            <a:r>
              <a:rPr lang="en-US" sz="1600" dirty="0">
                <a:solidFill>
                  <a:srgbClr val="211261"/>
                </a:solidFill>
                <a:latin typeface="Urbanist"/>
                <a:ea typeface="Urbanist" panose="020B0A04040200000203" pitchFamily="34" charset="0"/>
                <a:cs typeface="Arial"/>
                <a:hlinkClick r:id="rId5">
                  <a:extLst>
                    <a:ext uri="{A12FA001-AC4F-418D-AE19-62706E023703}">
                      <ahyp:hlinkClr xmlns:ahyp="http://schemas.microsoft.com/office/drawing/2018/hyperlinkcolor" val="tx"/>
                    </a:ext>
                  </a:extLst>
                </a:hlinkClick>
              </a:rPr>
              <a:t>Medical Student Resources</a:t>
            </a:r>
            <a:endParaRPr lang="en-US" sz="1600" dirty="0">
              <a:solidFill>
                <a:srgbClr val="211261"/>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b="1" dirty="0">
                <a:solidFill>
                  <a:srgbClr val="211261"/>
                </a:solidFill>
                <a:latin typeface="Urbanist"/>
                <a:ea typeface="Urbanist" panose="020B0A04040200000203" pitchFamily="34" charset="0"/>
                <a:cs typeface="Arial"/>
                <a:hlinkClick r:id="" action="ppaction://noaction">
                  <a:extLst>
                    <a:ext uri="{A12FA001-AC4F-418D-AE19-62706E023703}">
                      <ahyp:hlinkClr xmlns:ahyp="http://schemas.microsoft.com/office/drawing/2018/hyperlinkcolor" val="tx"/>
                    </a:ext>
                  </a:extLst>
                </a:hlinkClick>
              </a:rPr>
              <a:t>Mentorship Opportunities:</a:t>
            </a:r>
          </a:p>
          <a:p>
            <a:pPr lvl="1" fontAlgn="base"/>
            <a:r>
              <a:rPr lang="en-US" sz="1600" dirty="0"/>
              <a:t>American College of Osteopathic Surgeons (</a:t>
            </a:r>
            <a:r>
              <a:rPr lang="en-US" sz="1600" u="sng" dirty="0">
                <a:solidFill>
                  <a:srgbClr val="0563C1"/>
                </a:solidFill>
                <a:hlinkClick r:id="rId6">
                  <a:extLst>
                    <a:ext uri="{A12FA001-AC4F-418D-AE19-62706E023703}">
                      <ahyp:hlinkClr xmlns:ahyp="http://schemas.microsoft.com/office/drawing/2018/hyperlinkcolor" val="tx"/>
                    </a:ext>
                  </a:extLst>
                </a:hlinkClick>
              </a:rPr>
              <a:t>ACOS</a:t>
            </a:r>
            <a:r>
              <a:rPr lang="en-US" sz="1600" u="sng" dirty="0">
                <a:hlinkClick r:id="rId6">
                  <a:extLst>
                    <a:ext uri="{A12FA001-AC4F-418D-AE19-62706E023703}">
                      <ahyp:hlinkClr xmlns:ahyp="http://schemas.microsoft.com/office/drawing/2018/hyperlinkcolor" val="tx"/>
                    </a:ext>
                  </a:extLst>
                </a:hlinkClick>
              </a:rPr>
              <a:t>)</a:t>
            </a:r>
            <a:r>
              <a:rPr lang="en-US" sz="1600" dirty="0"/>
              <a:t> </a:t>
            </a:r>
          </a:p>
          <a:p>
            <a:pPr lvl="1" fontAlgn="base"/>
            <a:r>
              <a:rPr lang="en-US" sz="1600" dirty="0"/>
              <a:t>American College of Surgeons (</a:t>
            </a:r>
            <a:r>
              <a:rPr lang="en-US" sz="1600" u="sng" dirty="0">
                <a:solidFill>
                  <a:srgbClr val="0563C1"/>
                </a:solidFill>
                <a:hlinkClick r:id="rId7">
                  <a:extLst>
                    <a:ext uri="{A12FA001-AC4F-418D-AE19-62706E023703}">
                      <ahyp:hlinkClr xmlns:ahyp="http://schemas.microsoft.com/office/drawing/2018/hyperlinkcolor" val="tx"/>
                    </a:ext>
                  </a:extLst>
                </a:hlinkClick>
              </a:rPr>
              <a:t>ACS</a:t>
            </a:r>
            <a:r>
              <a:rPr lang="en-US" sz="1600" u="sng" dirty="0">
                <a:hlinkClick r:id="rId7">
                  <a:extLst>
                    <a:ext uri="{A12FA001-AC4F-418D-AE19-62706E023703}">
                      <ahyp:hlinkClr xmlns:ahyp="http://schemas.microsoft.com/office/drawing/2018/hyperlinkcolor" val="tx"/>
                    </a:ext>
                  </a:extLst>
                </a:hlinkClick>
              </a:rPr>
              <a:t>)</a:t>
            </a:r>
            <a:r>
              <a:rPr lang="en-US" sz="1600" dirty="0"/>
              <a:t> </a:t>
            </a:r>
          </a:p>
          <a:p>
            <a:pPr marL="742950" lvl="1" indent="-285750">
              <a:lnSpc>
                <a:spcPct val="150000"/>
              </a:lnSpc>
              <a:spcBef>
                <a:spcPts val="0"/>
              </a:spcBef>
              <a:buFont typeface="Arial,Sans-Serif" panose="020B0604020202020204" pitchFamily="34" charset="0"/>
            </a:pPr>
            <a:endParaRPr lang="en-US" sz="1600" dirty="0">
              <a:solidFill>
                <a:srgbClr val="211261"/>
              </a:solidFill>
              <a:latin typeface="Urbanist"/>
              <a:cs typeface="Arial"/>
              <a:hlinkClick r:id="" action="ppaction://noaction">
                <a:extLst>
                  <a:ext uri="{A12FA001-AC4F-418D-AE19-62706E023703}">
                    <ahyp:hlinkClr xmlns:ahyp="http://schemas.microsoft.com/office/drawing/2018/hyperlinkcolor" val="tx"/>
                  </a:ext>
                </a:extLst>
              </a:hlinkClick>
            </a:endParaRPr>
          </a:p>
          <a:p>
            <a:pPr marL="285750" indent="-285750">
              <a:lnSpc>
                <a:spcPct val="150000"/>
              </a:lnSpc>
              <a:spcBef>
                <a:spcPts val="0"/>
              </a:spcBef>
              <a:buFont typeface="Arial,Sans-Serif" panose="020B0604020202020204" pitchFamily="34" charset="0"/>
            </a:pPr>
            <a:endParaRPr lang="en-US" sz="1600" dirty="0">
              <a:solidFill>
                <a:srgbClr val="000000"/>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2.xml><?xml version="1.0" encoding="utf-8"?>
<ds:datastoreItem xmlns:ds="http://schemas.openxmlformats.org/officeDocument/2006/customXml" ds:itemID="{AAFD8A41-B1F5-447B-9E31-AF3C6DD1964E}"/>
</file>

<file path=customXml/itemProps3.xml><?xml version="1.0" encoding="utf-8"?>
<ds:datastoreItem xmlns:ds="http://schemas.openxmlformats.org/officeDocument/2006/customXml" ds:itemID="{6BA112A2-B49C-4FD8-B94B-CDE115D98FA9}">
  <ds:schemaRefs>
    <ds:schemaRef ds:uri="http://schemas.microsoft.com/office/2006/documentManagement/types"/>
    <ds:schemaRef ds:uri="9c78bb9a-e7e5-4333-aeb4-fa52a274adc9"/>
    <ds:schemaRef ds:uri="http://schemas.microsoft.com/office/infopath/2007/PartnerControls"/>
    <ds:schemaRef ds:uri="http://purl.org/dc/elements/1.1/"/>
    <ds:schemaRef ds:uri="http://schemas.openxmlformats.org/package/2006/metadata/core-properties"/>
    <ds:schemaRef ds:uri="http://purl.org/dc/dcmitype/"/>
    <ds:schemaRef ds:uri="http://schemas.microsoft.com/office/2006/metadata/properties"/>
    <ds:schemaRef ds:uri="6d893fd5-62e7-4a18-808f-6929b6092986"/>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3951</TotalTime>
  <Words>628</Words>
  <Application>Microsoft Office PowerPoint</Application>
  <PresentationFormat>Custom</PresentationFormat>
  <Paragraphs>92</Paragraphs>
  <Slides>9</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9</vt:i4>
      </vt:variant>
    </vt:vector>
  </HeadingPairs>
  <TitlesOfParts>
    <vt:vector size="22" baseType="lpstr">
      <vt:lpstr>Arial</vt:lpstr>
      <vt:lpstr>Arial,Sans-Serif</vt:lpstr>
      <vt:lpstr>Avenir Book</vt:lpstr>
      <vt:lpstr>Calibri</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Surgery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Surgery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894</cp:revision>
  <dcterms:created xsi:type="dcterms:W3CDTF">2022-09-01T21:39:29Z</dcterms:created>
  <dcterms:modified xsi:type="dcterms:W3CDTF">2026-05-01T18:18:55Z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